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74" r:id="rId4"/>
    <p:sldMasterId id="2147493486" r:id="rId5"/>
  </p:sldMasterIdLst>
  <p:notesMasterIdLst>
    <p:notesMasterId r:id="rId50"/>
  </p:notesMasterIdLst>
  <p:handoutMasterIdLst>
    <p:handoutMasterId r:id="rId51"/>
  </p:handoutMasterIdLst>
  <p:sldIdLst>
    <p:sldId id="256" r:id="rId6"/>
    <p:sldId id="330" r:id="rId7"/>
    <p:sldId id="299" r:id="rId8"/>
    <p:sldId id="300" r:id="rId9"/>
    <p:sldId id="301" r:id="rId10"/>
    <p:sldId id="262" r:id="rId11"/>
    <p:sldId id="326" r:id="rId12"/>
    <p:sldId id="304" r:id="rId13"/>
    <p:sldId id="302" r:id="rId14"/>
    <p:sldId id="303" r:id="rId15"/>
    <p:sldId id="329" r:id="rId16"/>
    <p:sldId id="308" r:id="rId17"/>
    <p:sldId id="258" r:id="rId18"/>
    <p:sldId id="259" r:id="rId19"/>
    <p:sldId id="263" r:id="rId20"/>
    <p:sldId id="273" r:id="rId21"/>
    <p:sldId id="274" r:id="rId22"/>
    <p:sldId id="275" r:id="rId23"/>
    <p:sldId id="270" r:id="rId24"/>
    <p:sldId id="269" r:id="rId25"/>
    <p:sldId id="276" r:id="rId26"/>
    <p:sldId id="321" r:id="rId27"/>
    <p:sldId id="284" r:id="rId28"/>
    <p:sldId id="285" r:id="rId29"/>
    <p:sldId id="288" r:id="rId30"/>
    <p:sldId id="281" r:id="rId31"/>
    <p:sldId id="289" r:id="rId32"/>
    <p:sldId id="291" r:id="rId33"/>
    <p:sldId id="322" r:id="rId34"/>
    <p:sldId id="323" r:id="rId35"/>
    <p:sldId id="325" r:id="rId36"/>
    <p:sldId id="268" r:id="rId37"/>
    <p:sldId id="267" r:id="rId38"/>
    <p:sldId id="331" r:id="rId39"/>
    <p:sldId id="338" r:id="rId40"/>
    <p:sldId id="264" r:id="rId41"/>
    <p:sldId id="310" r:id="rId42"/>
    <p:sldId id="311" r:id="rId43"/>
    <p:sldId id="312" r:id="rId44"/>
    <p:sldId id="313" r:id="rId45"/>
    <p:sldId id="316" r:id="rId46"/>
    <p:sldId id="317" r:id="rId47"/>
    <p:sldId id="318" r:id="rId48"/>
    <p:sldId id="324" r:id="rId4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a-Maria Boechler" initials="AB" lastIdx="9" clrIdx="0">
    <p:extLst/>
  </p:cmAuthor>
  <p:cmAuthor id="2" name="Kelly Kirkpatrick" initials="KK" lastIdx="89" clrIdx="1">
    <p:extLst/>
  </p:cmAuthor>
  <p:cmAuthor id="3" name="Tracy Walker" initials="TW" lastIdx="55" clrIdx="2">
    <p:extLst/>
  </p:cmAuthor>
  <p:cmAuthor id="4" name="Grant Cubbon" initials="GC" lastIdx="21" clrIdx="3">
    <p:extLst/>
  </p:cmAuthor>
  <p:cmAuthor id="5" name="Rachel Simes" initials="RS" lastIdx="12" clrIdx="4">
    <p:extLst>
      <p:ext uri="{19B8F6BF-5375-455C-9EA6-DF929625EA0E}">
        <p15:presenceInfo xmlns:p15="http://schemas.microsoft.com/office/powerpoint/2012/main" userId="S-1-5-21-2461452694-1550732142-1432349340-213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04A7B"/>
    <a:srgbClr val="000000"/>
    <a:srgbClr val="FDFDFD"/>
    <a:srgbClr val="95375C"/>
    <a:srgbClr val="955F86"/>
    <a:srgbClr val="F4EE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8" autoAdjust="0"/>
    <p:restoredTop sz="94660"/>
  </p:normalViewPr>
  <p:slideViewPr>
    <p:cSldViewPr snapToGrid="0" snapToObjects="1">
      <p:cViewPr varScale="1">
        <p:scale>
          <a:sx n="113" d="100"/>
          <a:sy n="113" d="100"/>
        </p:scale>
        <p:origin x="810" y="48"/>
      </p:cViewPr>
      <p:guideLst>
        <p:guide orient="horz" pos="2160"/>
        <p:guide pos="2880"/>
      </p:guideLst>
    </p:cSldViewPr>
  </p:slideViewPr>
  <p:notesTextViewPr>
    <p:cViewPr>
      <p:scale>
        <a:sx n="100" d="100"/>
        <a:sy n="100" d="100"/>
      </p:scale>
      <p:origin x="0" y="0"/>
    </p:cViewPr>
  </p:notesTextViewPr>
  <p:sorterViewPr>
    <p:cViewPr>
      <p:scale>
        <a:sx n="110" d="100"/>
        <a:sy n="110" d="100"/>
      </p:scale>
      <p:origin x="0" y="-1506"/>
    </p:cViewPr>
  </p:sorterViewPr>
  <p:notesViewPr>
    <p:cSldViewPr snapToGrid="0" snapToObjects="1">
      <p:cViewPr varScale="1">
        <p:scale>
          <a:sx n="83" d="100"/>
          <a:sy n="83" d="100"/>
        </p:scale>
        <p:origin x="3816" y="13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01-08T09:34:40.233" idx="86">
    <p:pos x="1042" y="675"/>
    <p:text>Shoud the font in the chart be a different color than gray?</p:text>
    <p:extLst>
      <p:ext uri="{C676402C-5697-4E1C-873F-D02D1690AC5C}">
        <p15:threadingInfo xmlns:p15="http://schemas.microsoft.com/office/powerpoint/2012/main" timeZoneBias="36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53" tIns="48327" rIns="96653" bIns="48327" rtlCol="0"/>
          <a:lstStyle>
            <a:lvl1pPr algn="l">
              <a:defRPr sz="1200"/>
            </a:lvl1pPr>
          </a:lstStyle>
          <a:p>
            <a:r>
              <a:rPr lang="en-CA" dirty="0" smtClean="0"/>
              <a:t>11.14.1.4 Rev. 2A</a:t>
            </a:r>
            <a:endParaRPr lang="en-CA" dirty="0"/>
          </a:p>
        </p:txBody>
      </p:sp>
      <p:sp>
        <p:nvSpPr>
          <p:cNvPr id="3" name="Date Placeholder 2"/>
          <p:cNvSpPr>
            <a:spLocks noGrp="1"/>
          </p:cNvSpPr>
          <p:nvPr>
            <p:ph type="dt" sz="quarter" idx="1"/>
          </p:nvPr>
        </p:nvSpPr>
        <p:spPr>
          <a:xfrm>
            <a:off x="4143587" y="0"/>
            <a:ext cx="3169920" cy="481727"/>
          </a:xfrm>
          <a:prstGeom prst="rect">
            <a:avLst/>
          </a:prstGeom>
        </p:spPr>
        <p:txBody>
          <a:bodyPr vert="horz" lIns="96653" tIns="48327" rIns="96653" bIns="48327" rtlCol="0"/>
          <a:lstStyle>
            <a:lvl1pPr algn="r">
              <a:defRPr sz="1200"/>
            </a:lvl1pPr>
          </a:lstStyle>
          <a:p>
            <a:r>
              <a:rPr lang="en-CA" dirty="0" smtClean="0"/>
              <a:t>31-May-2017</a:t>
            </a:r>
            <a:endParaRPr lang="en-CA" dirty="0"/>
          </a:p>
        </p:txBody>
      </p:sp>
      <p:sp>
        <p:nvSpPr>
          <p:cNvPr id="4" name="Footer Placeholder 3"/>
          <p:cNvSpPr>
            <a:spLocks noGrp="1"/>
          </p:cNvSpPr>
          <p:nvPr>
            <p:ph type="ftr" sz="quarter" idx="2"/>
          </p:nvPr>
        </p:nvSpPr>
        <p:spPr>
          <a:xfrm>
            <a:off x="0" y="9119475"/>
            <a:ext cx="3169920" cy="481726"/>
          </a:xfrm>
          <a:prstGeom prst="rect">
            <a:avLst/>
          </a:prstGeom>
        </p:spPr>
        <p:txBody>
          <a:bodyPr vert="horz" lIns="96653" tIns="48327" rIns="96653" bIns="48327" rtlCol="0" anchor="b"/>
          <a:lstStyle>
            <a:lvl1pPr algn="l">
              <a:defRPr sz="1200"/>
            </a:lvl1pPr>
          </a:lstStyle>
          <a:p>
            <a:r>
              <a:rPr lang="en-CA" dirty="0"/>
              <a:t>CLS Safety Training for High School Students</a:t>
            </a:r>
          </a:p>
        </p:txBody>
      </p:sp>
      <p:sp>
        <p:nvSpPr>
          <p:cNvPr id="5" name="Slide Number Placeholder 4"/>
          <p:cNvSpPr>
            <a:spLocks noGrp="1"/>
          </p:cNvSpPr>
          <p:nvPr>
            <p:ph type="sldNum" sz="quarter" idx="3"/>
          </p:nvPr>
        </p:nvSpPr>
        <p:spPr>
          <a:xfrm>
            <a:off x="4143587" y="9119475"/>
            <a:ext cx="3169920" cy="481726"/>
          </a:xfrm>
          <a:prstGeom prst="rect">
            <a:avLst/>
          </a:prstGeom>
        </p:spPr>
        <p:txBody>
          <a:bodyPr vert="horz" lIns="96653" tIns="48327" rIns="96653" bIns="48327" rtlCol="0" anchor="b"/>
          <a:lstStyle>
            <a:lvl1pPr algn="r">
              <a:defRPr sz="1200"/>
            </a:lvl1pPr>
          </a:lstStyle>
          <a:p>
            <a:fld id="{CC4EECAD-72C2-4EB2-B6CA-F3094CA1A3AE}" type="slidenum">
              <a:rPr lang="en-CA" smtClean="0"/>
              <a:t>‹#›</a:t>
            </a:fld>
            <a:endParaRPr lang="en-CA"/>
          </a:p>
        </p:txBody>
      </p:sp>
    </p:spTree>
    <p:extLst>
      <p:ext uri="{BB962C8B-B14F-4D97-AF65-F5344CB8AC3E}">
        <p14:creationId xmlns:p14="http://schemas.microsoft.com/office/powerpoint/2010/main" val="2212375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53" tIns="48327" rIns="96653" bIns="48327" rtlCol="0"/>
          <a:lstStyle>
            <a:lvl1pPr algn="l">
              <a:defRPr sz="1200"/>
            </a:lvl1pPr>
          </a:lstStyle>
          <a:p>
            <a:endParaRPr lang="en-CA"/>
          </a:p>
        </p:txBody>
      </p:sp>
      <p:sp>
        <p:nvSpPr>
          <p:cNvPr id="3" name="Date Placeholder 2"/>
          <p:cNvSpPr>
            <a:spLocks noGrp="1"/>
          </p:cNvSpPr>
          <p:nvPr>
            <p:ph type="dt" idx="1"/>
          </p:nvPr>
        </p:nvSpPr>
        <p:spPr>
          <a:xfrm>
            <a:off x="4143587" y="0"/>
            <a:ext cx="3169920" cy="481727"/>
          </a:xfrm>
          <a:prstGeom prst="rect">
            <a:avLst/>
          </a:prstGeom>
        </p:spPr>
        <p:txBody>
          <a:bodyPr vert="horz" lIns="96653" tIns="48327" rIns="96653" bIns="48327" rtlCol="0"/>
          <a:lstStyle>
            <a:lvl1pPr algn="r">
              <a:defRPr sz="1200"/>
            </a:lvl1pPr>
          </a:lstStyle>
          <a:p>
            <a:fld id="{E8BD7ACA-5894-49CB-986B-8B7FB98FEBF4}" type="datetimeFigureOut">
              <a:rPr lang="en-CA" smtClean="0"/>
              <a:t>2018-02-27</a:t>
            </a:fld>
            <a:endParaRPr lang="en-CA"/>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53" tIns="48327" rIns="96653" bIns="48327" rtlCol="0" anchor="ctr"/>
          <a:lstStyle/>
          <a:p>
            <a:endParaRPr lang="en-CA"/>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53" tIns="48327" rIns="96653" bIns="4832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9119475"/>
            <a:ext cx="3169920" cy="481726"/>
          </a:xfrm>
          <a:prstGeom prst="rect">
            <a:avLst/>
          </a:prstGeom>
        </p:spPr>
        <p:txBody>
          <a:bodyPr vert="horz" lIns="96653" tIns="48327" rIns="96653" bIns="48327" rtlCol="0" anchor="b"/>
          <a:lstStyle>
            <a:lvl1pPr algn="l">
              <a:defRPr sz="1200"/>
            </a:lvl1pPr>
          </a:lstStyle>
          <a:p>
            <a:endParaRPr lang="en-CA"/>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53" tIns="48327" rIns="96653" bIns="48327" rtlCol="0" anchor="b"/>
          <a:lstStyle>
            <a:lvl1pPr algn="r">
              <a:defRPr sz="1200"/>
            </a:lvl1pPr>
          </a:lstStyle>
          <a:p>
            <a:fld id="{FF53FE11-F55B-4E0C-BEC5-35EF68534C9D}" type="slidenum">
              <a:rPr lang="en-CA" smtClean="0"/>
              <a:t>‹#›</a:t>
            </a:fld>
            <a:endParaRPr lang="en-CA"/>
          </a:p>
        </p:txBody>
      </p:sp>
    </p:spTree>
    <p:extLst>
      <p:ext uri="{BB962C8B-B14F-4D97-AF65-F5344CB8AC3E}">
        <p14:creationId xmlns:p14="http://schemas.microsoft.com/office/powerpoint/2010/main" val="1102199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F53FE11-F55B-4E0C-BEC5-35EF68534C9D}" type="slidenum">
              <a:rPr lang="en-CA" smtClean="0"/>
              <a:t>1</a:t>
            </a:fld>
            <a:endParaRPr lang="en-CA" dirty="0"/>
          </a:p>
        </p:txBody>
      </p:sp>
    </p:spTree>
    <p:extLst>
      <p:ext uri="{BB962C8B-B14F-4D97-AF65-F5344CB8AC3E}">
        <p14:creationId xmlns:p14="http://schemas.microsoft.com/office/powerpoint/2010/main" val="923717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p:txBody>
          <a:bodyPr/>
          <a:lstStyle>
            <a:lvl1pPr defTabSz="983395" eaLnBrk="0" hangingPunct="0">
              <a:defRPr sz="2400">
                <a:solidFill>
                  <a:schemeClr val="tx1"/>
                </a:solidFill>
                <a:latin typeface="Arial" panose="020B0604020202020204" pitchFamily="34" charset="0"/>
                <a:cs typeface="Arial" panose="020B0604020202020204" pitchFamily="34" charset="0"/>
              </a:defRPr>
            </a:lvl1pPr>
            <a:lvl2pPr marL="756955" indent="-291136" defTabSz="983395" eaLnBrk="0" hangingPunct="0">
              <a:defRPr sz="2400">
                <a:solidFill>
                  <a:schemeClr val="tx1"/>
                </a:solidFill>
                <a:latin typeface="Arial" panose="020B0604020202020204" pitchFamily="34" charset="0"/>
                <a:cs typeface="Arial" panose="020B0604020202020204" pitchFamily="34" charset="0"/>
              </a:defRPr>
            </a:lvl2pPr>
            <a:lvl3pPr marL="1164547" indent="-232910" defTabSz="983395" eaLnBrk="0" hangingPunct="0">
              <a:defRPr sz="2400">
                <a:solidFill>
                  <a:schemeClr val="tx1"/>
                </a:solidFill>
                <a:latin typeface="Arial" panose="020B0604020202020204" pitchFamily="34" charset="0"/>
                <a:cs typeface="Arial" panose="020B0604020202020204" pitchFamily="34" charset="0"/>
              </a:defRPr>
            </a:lvl3pPr>
            <a:lvl4pPr marL="1630365" indent="-232910" defTabSz="983395" eaLnBrk="0" hangingPunct="0">
              <a:defRPr sz="2400">
                <a:solidFill>
                  <a:schemeClr val="tx1"/>
                </a:solidFill>
                <a:latin typeface="Arial" panose="020B0604020202020204" pitchFamily="34" charset="0"/>
                <a:cs typeface="Arial" panose="020B0604020202020204" pitchFamily="34" charset="0"/>
              </a:defRPr>
            </a:lvl4pPr>
            <a:lvl5pPr marL="2096183" indent="-232910" defTabSz="983395" eaLnBrk="0" hangingPunct="0">
              <a:defRPr sz="2400">
                <a:solidFill>
                  <a:schemeClr val="tx1"/>
                </a:solidFill>
                <a:latin typeface="Arial" panose="020B0604020202020204" pitchFamily="34" charset="0"/>
                <a:cs typeface="Arial" panose="020B0604020202020204" pitchFamily="34" charset="0"/>
              </a:defRPr>
            </a:lvl5pPr>
            <a:lvl6pPr marL="2562002" indent="-232910" defTabSz="983395"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3027821" indent="-232910" defTabSz="983395"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93639" indent="-232910" defTabSz="983395"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959457" indent="-232910" defTabSz="983395"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BEA32F3A-0D28-4FE9-BB8D-E386C441A9E1}" type="slidenum">
              <a:rPr lang="en-US" altLang="en-US" sz="1200">
                <a:latin typeface="Times New Roman" panose="02020603050405020304" pitchFamily="18" charset="0"/>
              </a:rPr>
              <a:pPr/>
              <a:t>25</a:t>
            </a:fld>
            <a:endParaRPr lang="en-US" altLang="en-US" sz="1200">
              <a:latin typeface="Times New Roman" panose="02020603050405020304" pitchFamily="18" charset="0"/>
            </a:endParaRPr>
          </a:p>
        </p:txBody>
      </p:sp>
      <p:sp>
        <p:nvSpPr>
          <p:cNvPr id="50179" name="Rectangle 2"/>
          <p:cNvSpPr>
            <a:spLocks noGrp="1" noRot="1" noChangeAspect="1" noChangeArrowheads="1" noTextEdit="1"/>
          </p:cNvSpPr>
          <p:nvPr>
            <p:ph type="sldImg"/>
          </p:nvPr>
        </p:nvSpPr>
        <p:spPr>
          <a:xfrm>
            <a:off x="1303338" y="733425"/>
            <a:ext cx="4878387" cy="3659188"/>
          </a:xfrm>
          <a:ln/>
        </p:spPr>
      </p:sp>
      <p:sp>
        <p:nvSpPr>
          <p:cNvPr id="5018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en-US" dirty="0" smtClean="0"/>
              <a:t>Acceptance of a risk is a highly personal matter. It requires a good deal of informed judgment. The risks associated with occupational radiation doses are considered acceptable as compared to other occupational risks by virtually all the scientific groups who have studied them. The following chart may help you put the potential risk of radiation into perspective when compared to other occupations and daily activities. </a:t>
            </a:r>
          </a:p>
          <a:p>
            <a:pPr eaLnBrk="1" hangingPunct="1"/>
            <a:endParaRPr lang="en-US" altLang="en-US" dirty="0" smtClean="0"/>
          </a:p>
          <a:p>
            <a:pPr eaLnBrk="1" hangingPunct="1"/>
            <a:r>
              <a:rPr lang="en-US" altLang="en-US" dirty="0" smtClean="0"/>
              <a:t>The Table above gives </a:t>
            </a:r>
            <a:r>
              <a:rPr lang="en-US" altLang="en-US" b="1" dirty="0" smtClean="0"/>
              <a:t>Estimated Days of Life Expectancy Lost From Various Risk Factors.</a:t>
            </a:r>
          </a:p>
          <a:p>
            <a:pPr eaLnBrk="1" hangingPunct="1"/>
            <a:endParaRPr lang="en-US" altLang="en-US" dirty="0" smtClean="0"/>
          </a:p>
          <a:p>
            <a:pPr eaLnBrk="1" hangingPunct="1"/>
            <a:r>
              <a:rPr lang="en-US" altLang="en-US" i="1" dirty="0" smtClean="0"/>
              <a:t>Note:</a:t>
            </a:r>
            <a:r>
              <a:rPr lang="en-US" altLang="en-US" dirty="0" smtClean="0"/>
              <a:t> The "life expectancy lost" value is determined from data on percentage of deaths due to the risk factor weighted by the average age at death. Since radiation related deaths are calculated values, they are based on the assumption of cancer as the cause of death, with the associated average age of death from cancer victims. All radiation risk values are based on the latest report from the National Academy of Sciences' </a:t>
            </a:r>
            <a:r>
              <a:rPr lang="en-US" altLang="en-US" i="1" dirty="0" smtClean="0"/>
              <a:t>Biological Effects of Ionizing Radiation</a:t>
            </a:r>
            <a:r>
              <a:rPr lang="en-US" altLang="en-US" dirty="0" smtClean="0"/>
              <a:t> (BEIR) series - BEIR V. </a:t>
            </a:r>
          </a:p>
          <a:p>
            <a:pPr eaLnBrk="1" hangingPunct="1"/>
            <a:endParaRPr lang="en-US" altLang="en-US" dirty="0" smtClean="0"/>
          </a:p>
        </p:txBody>
      </p:sp>
    </p:spTree>
    <p:extLst>
      <p:ext uri="{BB962C8B-B14F-4D97-AF65-F5344CB8AC3E}">
        <p14:creationId xmlns:p14="http://schemas.microsoft.com/office/powerpoint/2010/main" val="3079063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10"/>
          <p:cNvGrpSpPr>
            <a:grpSpLocks/>
          </p:cNvGrpSpPr>
          <p:nvPr userDrawn="1"/>
        </p:nvGrpSpPr>
        <p:grpSpPr bwMode="auto">
          <a:xfrm>
            <a:off x="142875" y="0"/>
            <a:ext cx="9001125" cy="6715125"/>
            <a:chOff x="71438" y="71438"/>
            <a:chExt cx="9001125" cy="6715125"/>
          </a:xfrm>
        </p:grpSpPr>
        <p:pic>
          <p:nvPicPr>
            <p:cNvPr id="5" name="Picture 11" descr="texture_wave2 copy.tif"/>
            <p:cNvPicPr>
              <a:picLocks noChangeAspect="1"/>
            </p:cNvPicPr>
            <p:nvPr/>
          </p:nvPicPr>
          <p:blipFill>
            <a:blip r:embed="rId2">
              <a:extLst>
                <a:ext uri="{28A0092B-C50C-407E-A947-70E740481C1C}">
                  <a14:useLocalDpi xmlns:a14="http://schemas.microsoft.com/office/drawing/2010/main" val="0"/>
                </a:ext>
              </a:extLst>
            </a:blip>
            <a:srcRect t="95634"/>
            <a:stretch>
              <a:fillRect/>
            </a:stretch>
          </p:blipFill>
          <p:spPr bwMode="auto">
            <a:xfrm>
              <a:off x="71438" y="6000750"/>
              <a:ext cx="900112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8"/>
            <p:cNvSpPr>
              <a:spLocks noChangeArrowheads="1"/>
            </p:cNvSpPr>
            <p:nvPr/>
          </p:nvSpPr>
          <p:spPr bwMode="auto">
            <a:xfrm>
              <a:off x="2643188" y="6357938"/>
              <a:ext cx="6348413" cy="392113"/>
            </a:xfrm>
            <a:prstGeom prst="rect">
              <a:avLst/>
            </a:prstGeom>
            <a:noFill/>
            <a:ln w="9525">
              <a:noFill/>
              <a:miter lim="800000"/>
              <a:headEnd/>
              <a:tailEnd/>
            </a:ln>
            <a:effectLst/>
          </p:spPr>
          <p:txBody>
            <a:bodyPr lIns="84210" tIns="42105" rIns="84210" bIns="42105">
              <a:spAutoFit/>
            </a:bodyPr>
            <a:lstStyle/>
            <a:p>
              <a:pPr algn="r" defTabSz="3946525" eaLnBrk="0" hangingPunct="0">
                <a:spcBef>
                  <a:spcPct val="50000"/>
                </a:spcBef>
                <a:defRPr/>
              </a:pPr>
              <a:r>
                <a:rPr lang="en-US" sz="2000" i="1" spc="-150" dirty="0">
                  <a:solidFill>
                    <a:prstClr val="white"/>
                  </a:solidFill>
                  <a:latin typeface="Arial" panose="020B0604020202020204" pitchFamily="34" charset="0"/>
                  <a:cs typeface="Arial" panose="020B0604020202020204" pitchFamily="34" charset="0"/>
                </a:rPr>
                <a:t>www.lightsource.ca</a:t>
              </a:r>
              <a:endParaRPr lang="en-CA" sz="2400" i="1" spc="-150" dirty="0">
                <a:solidFill>
                  <a:prstClr val="white"/>
                </a:solidFill>
                <a:latin typeface="Arial" panose="020B0604020202020204" pitchFamily="34" charset="0"/>
                <a:cs typeface="Arial" panose="020B0604020202020204" pitchFamily="34" charset="0"/>
              </a:endParaRPr>
            </a:p>
          </p:txBody>
        </p:sp>
        <p:sp>
          <p:nvSpPr>
            <p:cNvPr id="7" name="TextBox 6"/>
            <p:cNvSpPr txBox="1">
              <a:spLocks noChangeArrowheads="1"/>
            </p:cNvSpPr>
            <p:nvPr/>
          </p:nvSpPr>
          <p:spPr bwMode="auto">
            <a:xfrm>
              <a:off x="428626" y="1571626"/>
              <a:ext cx="8001000" cy="1846262"/>
            </a:xfrm>
            <a:prstGeom prst="rect">
              <a:avLst/>
            </a:prstGeom>
            <a:noFill/>
            <a:ln>
              <a:noFill/>
            </a:ln>
            <a:extLst/>
          </p:spPr>
          <p:txBody>
            <a:bodyPr>
              <a:spAutoFit/>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defTabSz="914400" fontAlgn="base">
                <a:spcBef>
                  <a:spcPct val="0"/>
                </a:spcBef>
                <a:spcAft>
                  <a:spcPct val="0"/>
                </a:spcAft>
                <a:buFontTx/>
                <a:buBlip>
                  <a:blip r:embed="rId3"/>
                </a:buBlip>
                <a:defRPr/>
              </a:pPr>
              <a:r>
                <a:rPr lang="en-CA" smtClean="0">
                  <a:solidFill>
                    <a:srgbClr val="694F99"/>
                  </a:solidFill>
                  <a:latin typeface="Calibri" pitchFamily="34" charset="0"/>
                </a:rPr>
                <a:t> </a:t>
              </a:r>
              <a:r>
                <a:rPr lang="en-CA" smtClean="0">
                  <a:solidFill>
                    <a:srgbClr val="694F99"/>
                  </a:solidFill>
                </a:rPr>
                <a:t>Main Bullet #1</a:t>
              </a:r>
            </a:p>
            <a:p>
              <a:pPr defTabSz="914400" fontAlgn="base">
                <a:spcBef>
                  <a:spcPct val="0"/>
                </a:spcBef>
                <a:spcAft>
                  <a:spcPct val="0"/>
                </a:spcAft>
                <a:buFontTx/>
                <a:buBlip>
                  <a:blip r:embed="rId3"/>
                </a:buBlip>
                <a:defRPr/>
              </a:pPr>
              <a:r>
                <a:rPr lang="en-CA" smtClean="0">
                  <a:solidFill>
                    <a:srgbClr val="694F99"/>
                  </a:solidFill>
                </a:rPr>
                <a:t> Main Bullet #2</a:t>
              </a:r>
            </a:p>
            <a:p>
              <a:pPr defTabSz="914400" fontAlgn="base">
                <a:spcBef>
                  <a:spcPct val="0"/>
                </a:spcBef>
                <a:spcAft>
                  <a:spcPct val="0"/>
                </a:spcAft>
                <a:buFontTx/>
                <a:buBlip>
                  <a:blip r:embed="rId3"/>
                </a:buBlip>
                <a:defRPr/>
              </a:pPr>
              <a:r>
                <a:rPr lang="en-CA" smtClean="0">
                  <a:solidFill>
                    <a:srgbClr val="694F99"/>
                  </a:solidFill>
                </a:rPr>
                <a:t> Main Bullet #3</a:t>
              </a:r>
            </a:p>
            <a:p>
              <a:pPr defTabSz="914400" fontAlgn="base">
                <a:spcBef>
                  <a:spcPct val="0"/>
                </a:spcBef>
                <a:spcAft>
                  <a:spcPct val="0"/>
                </a:spcAft>
                <a:buFont typeface="Wingdings" pitchFamily="2" charset="2"/>
                <a:buChar char="§"/>
                <a:defRPr/>
              </a:pPr>
              <a:endParaRPr lang="en-CA" smtClean="0">
                <a:solidFill>
                  <a:srgbClr val="403152"/>
                </a:solidFill>
              </a:endParaRPr>
            </a:p>
          </p:txBody>
        </p:sp>
        <p:sp>
          <p:nvSpPr>
            <p:cNvPr id="8" name="Rectangle 7"/>
            <p:cNvSpPr/>
            <p:nvPr/>
          </p:nvSpPr>
          <p:spPr>
            <a:xfrm>
              <a:off x="71438" y="1143001"/>
              <a:ext cx="9001125" cy="507206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eaLnBrk="0" hangingPunct="0">
                <a:defRPr/>
              </a:pPr>
              <a:endParaRPr lang="en-CA" sz="2400">
                <a:solidFill>
                  <a:prstClr val="white"/>
                </a:solidFill>
              </a:endParaRPr>
            </a:p>
          </p:txBody>
        </p:sp>
        <p:sp>
          <p:nvSpPr>
            <p:cNvPr id="9" name="Rectangle 8"/>
            <p:cNvSpPr/>
            <p:nvPr/>
          </p:nvSpPr>
          <p:spPr>
            <a:xfrm>
              <a:off x="71438" y="71438"/>
              <a:ext cx="8999538" cy="6696075"/>
            </a:xfrm>
            <a:prstGeom prst="rect">
              <a:avLst/>
            </a:prstGeom>
            <a:noFill/>
            <a:ln w="19050">
              <a:solidFill>
                <a:srgbClr val="694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eaLnBrk="0" hangingPunct="0">
                <a:defRPr/>
              </a:pPr>
              <a:endParaRPr lang="en-CA" sz="2400">
                <a:solidFill>
                  <a:prstClr val="white"/>
                </a:solidFill>
              </a:endParaRPr>
            </a:p>
          </p:txBody>
        </p:sp>
        <p:pic>
          <p:nvPicPr>
            <p:cNvPr id="10" name="Picture 3" descr="texture_wave2 copy.tif"/>
            <p:cNvPicPr>
              <a:picLocks noChangeAspect="1"/>
            </p:cNvPicPr>
            <p:nvPr/>
          </p:nvPicPr>
          <p:blipFill>
            <a:blip r:embed="rId4">
              <a:extLst>
                <a:ext uri="{28A0092B-C50C-407E-A947-70E740481C1C}">
                  <a14:useLocalDpi xmlns:a14="http://schemas.microsoft.com/office/drawing/2010/main" val="0"/>
                </a:ext>
              </a:extLst>
            </a:blip>
            <a:srcRect t="32143" r="15623" b="57144"/>
            <a:stretch>
              <a:fillRect/>
            </a:stretch>
          </p:blipFill>
          <p:spPr bwMode="auto">
            <a:xfrm>
              <a:off x="71438" y="71438"/>
              <a:ext cx="9001125" cy="17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04800" y="152400"/>
            <a:ext cx="143986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type="none" w="med" len="lg"/>
                <a:tailEnd/>
              </a14:hiddenLine>
            </a:ext>
          </a:extLst>
        </p:spPr>
      </p:pic>
      <p:sp>
        <p:nvSpPr>
          <p:cNvPr id="2" name="Title 1"/>
          <p:cNvSpPr>
            <a:spLocks noGrp="1"/>
          </p:cNvSpPr>
          <p:nvPr>
            <p:ph type="ctrTitle"/>
          </p:nvPr>
        </p:nvSpPr>
        <p:spPr>
          <a:xfrm>
            <a:off x="685800" y="2130425"/>
            <a:ext cx="7772400" cy="1470025"/>
          </a:xfrm>
        </p:spPr>
        <p:txBody>
          <a:bodyPr/>
          <a:lstStyle>
            <a:lvl1pPr algn="ctr">
              <a:defRPr>
                <a:solidFill>
                  <a:srgbClr val="694F99"/>
                </a:solidFill>
                <a:latin typeface="Arial" pitchFamily="34" charset="0"/>
                <a:cs typeface="Arial" pitchFamily="34" charset="0"/>
              </a:defRPr>
            </a:lvl1pPr>
          </a:lstStyle>
          <a:p>
            <a:r>
              <a:rPr lang="en-US" dirty="0" smtClean="0"/>
              <a:t>Click to edit Master title style</a:t>
            </a:r>
            <a:endParaRPr lang="en-CA" dirty="0"/>
          </a:p>
        </p:txBody>
      </p:sp>
      <p:sp>
        <p:nvSpPr>
          <p:cNvPr id="3" name="Subtitle 2"/>
          <p:cNvSpPr>
            <a:spLocks noGrp="1"/>
          </p:cNvSpPr>
          <p:nvPr>
            <p:ph type="subTitle" idx="1"/>
          </p:nvPr>
        </p:nvSpPr>
        <p:spPr>
          <a:xfrm>
            <a:off x="1371600" y="3643314"/>
            <a:ext cx="6400800" cy="199548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CA" dirty="0"/>
          </a:p>
        </p:txBody>
      </p:sp>
      <p:sp>
        <p:nvSpPr>
          <p:cNvPr id="12" name="Slide Number Placeholder 11"/>
          <p:cNvSpPr>
            <a:spLocks noGrp="1"/>
          </p:cNvSpPr>
          <p:nvPr>
            <p:ph type="sldNum" sz="quarter" idx="10"/>
          </p:nvPr>
        </p:nvSpPr>
        <p:spPr/>
        <p:txBody>
          <a:bodyPr/>
          <a:lstStyle>
            <a:lvl1pPr>
              <a:defRPr/>
            </a:lvl1pPr>
          </a:lstStyle>
          <a:p>
            <a:fld id="{6D252159-534B-4DEF-A91F-C84AA726172F}" type="slidenum">
              <a:rPr lang="en-CA" altLang="en-US"/>
              <a:pPr/>
              <a:t>‹#›</a:t>
            </a:fld>
            <a:endParaRPr lang="en-CA" altLang="en-US"/>
          </a:p>
        </p:txBody>
      </p:sp>
      <p:sp>
        <p:nvSpPr>
          <p:cNvPr id="13" name="Footer Placeholder 12"/>
          <p:cNvSpPr>
            <a:spLocks noGrp="1"/>
          </p:cNvSpPr>
          <p:nvPr>
            <p:ph type="ftr" sz="quarter" idx="11"/>
          </p:nvPr>
        </p:nvSpPr>
        <p:spPr>
          <a:xfrm>
            <a:off x="3124200" y="6324600"/>
            <a:ext cx="2895600" cy="365125"/>
          </a:xfrm>
        </p:spPr>
        <p:txBody>
          <a:bodyPr/>
          <a:lstStyle>
            <a:lvl1pPr>
              <a:defRPr smtClean="0"/>
            </a:lvl1pPr>
          </a:lstStyle>
          <a:p>
            <a:pPr>
              <a:defRPr/>
            </a:pPr>
            <a:r>
              <a:rPr lang="en-CA">
                <a:solidFill>
                  <a:prstClr val="black">
                    <a:tint val="75000"/>
                  </a:prstClr>
                </a:solidFill>
              </a:rPr>
              <a:t>11.14.53.3 Rev. 1</a:t>
            </a:r>
          </a:p>
        </p:txBody>
      </p:sp>
    </p:spTree>
    <p:extLst>
      <p:ext uri="{BB962C8B-B14F-4D97-AF65-F5344CB8AC3E}">
        <p14:creationId xmlns:p14="http://schemas.microsoft.com/office/powerpoint/2010/main" val="2514928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23888" y="469900"/>
            <a:ext cx="6453187" cy="571500"/>
          </a:xfrm>
        </p:spPr>
        <p:txBody>
          <a:bodyPr/>
          <a:lstStyle/>
          <a:p>
            <a:r>
              <a:rPr lang="en-US" smtClean="0"/>
              <a:t>Click to edit Master title style</a:t>
            </a:r>
            <a:endParaRPr lang="en-CA"/>
          </a:p>
        </p:txBody>
      </p:sp>
      <p:sp>
        <p:nvSpPr>
          <p:cNvPr id="3" name="Table Placeholder 2"/>
          <p:cNvSpPr>
            <a:spLocks noGrp="1"/>
          </p:cNvSpPr>
          <p:nvPr>
            <p:ph type="tbl" idx="1"/>
          </p:nvPr>
        </p:nvSpPr>
        <p:spPr>
          <a:xfrm>
            <a:off x="685800" y="1447800"/>
            <a:ext cx="7772400" cy="4684712"/>
          </a:xfrm>
        </p:spPr>
        <p:txBody>
          <a:bodyPr/>
          <a:lstStyle/>
          <a:p>
            <a:pPr lvl="0"/>
            <a:endParaRPr lang="en-CA" noProof="0" smtClean="0"/>
          </a:p>
        </p:txBody>
      </p:sp>
      <p:sp>
        <p:nvSpPr>
          <p:cNvPr id="4" name="Rectangle 5"/>
          <p:cNvSpPr>
            <a:spLocks noGrp="1" noChangeArrowheads="1"/>
          </p:cNvSpPr>
          <p:nvPr>
            <p:ph type="sldNum" sz="quarter" idx="10"/>
          </p:nvPr>
        </p:nvSpPr>
        <p:spPr>
          <a:xfrm>
            <a:off x="6545263" y="6234113"/>
            <a:ext cx="1881187" cy="520700"/>
          </a:xfrm>
        </p:spPr>
        <p:txBody>
          <a:bodyPr/>
          <a:lstStyle>
            <a:lvl1pPr eaLnBrk="0" hangingPunct="0">
              <a:defRPr/>
            </a:lvl1pPr>
          </a:lstStyle>
          <a:p>
            <a:fld id="{8261F6C9-D82C-4E07-B618-B760C290EB01}" type="slidenum">
              <a:rPr lang="en-US" altLang="en-US"/>
              <a:pPr/>
              <a:t>‹#›</a:t>
            </a:fld>
            <a:endParaRPr lang="en-US" altLang="en-US"/>
          </a:p>
        </p:txBody>
      </p:sp>
      <p:sp>
        <p:nvSpPr>
          <p:cNvPr id="5" name="Rectangle 6"/>
          <p:cNvSpPr>
            <a:spLocks noGrp="1" noChangeArrowheads="1"/>
          </p:cNvSpPr>
          <p:nvPr>
            <p:ph type="ftr" sz="quarter" idx="11"/>
          </p:nvPr>
        </p:nvSpPr>
        <p:spPr>
          <a:xfrm>
            <a:off x="3200400" y="6378575"/>
            <a:ext cx="2527300" cy="479425"/>
          </a:xfrm>
        </p:spPr>
        <p:txBody>
          <a:bodyPr/>
          <a:lstStyle>
            <a:lvl1pPr eaLnBrk="0" hangingPunct="0">
              <a:defRPr smtClean="0">
                <a:cs typeface="+mn-cs"/>
              </a:defRPr>
            </a:lvl1pPr>
          </a:lstStyle>
          <a:p>
            <a:pPr>
              <a:defRPr/>
            </a:pPr>
            <a:r>
              <a:rPr lang="en-US">
                <a:solidFill>
                  <a:prstClr val="black">
                    <a:tint val="75000"/>
                  </a:prstClr>
                </a:solidFill>
              </a:rPr>
              <a:t>11.14.53.3 Rev. 1</a:t>
            </a:r>
          </a:p>
        </p:txBody>
      </p:sp>
      <p:sp>
        <p:nvSpPr>
          <p:cNvPr id="6" name="Date Placeholder 5"/>
          <p:cNvSpPr>
            <a:spLocks noGrp="1" noChangeArrowheads="1"/>
          </p:cNvSpPr>
          <p:nvPr>
            <p:ph type="dt" sz="half" idx="12"/>
          </p:nvPr>
        </p:nvSpPr>
        <p:spPr>
          <a:xfrm>
            <a:off x="457200" y="6245225"/>
            <a:ext cx="2133600" cy="476250"/>
          </a:xfrm>
          <a:prstGeom prst="rect">
            <a:avLst/>
          </a:prstGeom>
        </p:spPr>
        <p:txBody>
          <a:bodyPr/>
          <a:lstStyle>
            <a:lvl1pPr eaLnBrk="0" hangingPunct="0">
              <a:defRPr>
                <a:latin typeface="Arial" charset="0"/>
                <a:cs typeface="+mn-cs"/>
              </a:defRPr>
            </a:lvl1pPr>
          </a:lstStyle>
          <a:p>
            <a:pPr defTabSz="914400" fontAlgn="base">
              <a:spcBef>
                <a:spcPct val="0"/>
              </a:spcBef>
              <a:spcAft>
                <a:spcPct val="0"/>
              </a:spcAft>
              <a:defRPr/>
            </a:pPr>
            <a:endParaRPr lang="en-US" sz="2400">
              <a:solidFill>
                <a:prstClr val="black"/>
              </a:solidFill>
            </a:endParaRPr>
          </a:p>
        </p:txBody>
      </p:sp>
    </p:spTree>
    <p:extLst>
      <p:ext uri="{BB962C8B-B14F-4D97-AF65-F5344CB8AC3E}">
        <p14:creationId xmlns:p14="http://schemas.microsoft.com/office/powerpoint/2010/main" val="2800625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23888" y="469900"/>
            <a:ext cx="6453187" cy="571500"/>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685800" y="1411288"/>
            <a:ext cx="7772400" cy="22653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85800" y="3829050"/>
            <a:ext cx="7772400" cy="2266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Rectangle 5"/>
          <p:cNvSpPr>
            <a:spLocks noGrp="1" noChangeArrowheads="1"/>
          </p:cNvSpPr>
          <p:nvPr>
            <p:ph type="sldNum" sz="quarter" idx="10"/>
          </p:nvPr>
        </p:nvSpPr>
        <p:spPr>
          <a:xfrm>
            <a:off x="6545263" y="6234113"/>
            <a:ext cx="1881187" cy="520700"/>
          </a:xfrm>
        </p:spPr>
        <p:txBody>
          <a:bodyPr/>
          <a:lstStyle>
            <a:lvl1pPr eaLnBrk="0" hangingPunct="0">
              <a:defRPr/>
            </a:lvl1pPr>
          </a:lstStyle>
          <a:p>
            <a:fld id="{43FCE7FA-0BC3-40A2-86AE-F04B5405871E}" type="slidenum">
              <a:rPr lang="en-US" altLang="en-US"/>
              <a:pPr/>
              <a:t>‹#›</a:t>
            </a:fld>
            <a:endParaRPr lang="en-US" altLang="en-US"/>
          </a:p>
        </p:txBody>
      </p:sp>
      <p:sp>
        <p:nvSpPr>
          <p:cNvPr id="6" name="Rectangle 6"/>
          <p:cNvSpPr>
            <a:spLocks noGrp="1" noChangeArrowheads="1"/>
          </p:cNvSpPr>
          <p:nvPr>
            <p:ph type="ftr" sz="quarter" idx="11"/>
          </p:nvPr>
        </p:nvSpPr>
        <p:spPr>
          <a:xfrm>
            <a:off x="3200400" y="6378575"/>
            <a:ext cx="2527300" cy="479425"/>
          </a:xfrm>
        </p:spPr>
        <p:txBody>
          <a:bodyPr/>
          <a:lstStyle>
            <a:lvl1pPr eaLnBrk="0" hangingPunct="0">
              <a:defRPr smtClean="0">
                <a:cs typeface="+mn-cs"/>
              </a:defRPr>
            </a:lvl1pPr>
          </a:lstStyle>
          <a:p>
            <a:pPr>
              <a:defRPr/>
            </a:pPr>
            <a:r>
              <a:rPr lang="en-US">
                <a:solidFill>
                  <a:prstClr val="black">
                    <a:tint val="75000"/>
                  </a:prstClr>
                </a:solidFill>
              </a:rPr>
              <a:t>11.14.53.3 Rev. 1</a:t>
            </a:r>
          </a:p>
        </p:txBody>
      </p:sp>
      <p:sp>
        <p:nvSpPr>
          <p:cNvPr id="7" name="Date Placeholder 6"/>
          <p:cNvSpPr>
            <a:spLocks noGrp="1" noChangeArrowheads="1"/>
          </p:cNvSpPr>
          <p:nvPr>
            <p:ph type="dt" sz="half" idx="12"/>
          </p:nvPr>
        </p:nvSpPr>
        <p:spPr>
          <a:xfrm>
            <a:off x="457200" y="6245225"/>
            <a:ext cx="2133600" cy="476250"/>
          </a:xfrm>
          <a:prstGeom prst="rect">
            <a:avLst/>
          </a:prstGeom>
        </p:spPr>
        <p:txBody>
          <a:bodyPr/>
          <a:lstStyle>
            <a:lvl1pPr eaLnBrk="0" hangingPunct="0">
              <a:defRPr>
                <a:latin typeface="Arial" charset="0"/>
                <a:cs typeface="+mn-cs"/>
              </a:defRPr>
            </a:lvl1pPr>
          </a:lstStyle>
          <a:p>
            <a:pPr defTabSz="914400" fontAlgn="base">
              <a:spcBef>
                <a:spcPct val="0"/>
              </a:spcBef>
              <a:spcAft>
                <a:spcPct val="0"/>
              </a:spcAft>
              <a:defRPr/>
            </a:pPr>
            <a:endParaRPr lang="en-US" sz="2400">
              <a:solidFill>
                <a:prstClr val="black"/>
              </a:solidFill>
            </a:endParaRPr>
          </a:p>
        </p:txBody>
      </p:sp>
    </p:spTree>
    <p:extLst>
      <p:ext uri="{BB962C8B-B14F-4D97-AF65-F5344CB8AC3E}">
        <p14:creationId xmlns:p14="http://schemas.microsoft.com/office/powerpoint/2010/main" val="1503798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6CE80F8-5750-49E3-AA89-9F4F979A52A9}" type="datetime1">
              <a:rPr lang="en-US" smtClean="0"/>
              <a:t>2/27/2018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553200" y="6492875"/>
            <a:ext cx="2133600" cy="365125"/>
          </a:xfrm>
          <a:prstGeom prst="rect">
            <a:avLst/>
          </a:prstGeom>
        </p:spPr>
        <p:txBody>
          <a:bodyPr/>
          <a:lstStyle/>
          <a:p>
            <a:fld id="{AF88E988-FB04-AB4E-BE5A-59F242AF7F7A}" type="slidenum">
              <a:rPr lang="en-US" smtClean="0"/>
              <a:t>‹#›</a:t>
            </a:fld>
            <a:endParaRPr lang="en-US" dirty="0"/>
          </a:p>
        </p:txBody>
      </p:sp>
    </p:spTree>
    <p:extLst>
      <p:ext uri="{BB962C8B-B14F-4D97-AF65-F5344CB8AC3E}">
        <p14:creationId xmlns:p14="http://schemas.microsoft.com/office/powerpoint/2010/main" val="108147856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628C4F9-423C-4EF6-8E7E-276110AB03B6}" type="datetime1">
              <a:rPr lang="en-US" smtClean="0"/>
              <a:t>2/27/2018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066355A-084C-D24E-9AD2-7E4FC41EA627}" type="slidenum">
              <a:rPr lang="en-US" smtClean="0"/>
              <a:t>‹#›</a:t>
            </a:fld>
            <a:endParaRPr lang="en-US" dirty="0"/>
          </a:p>
        </p:txBody>
      </p:sp>
    </p:spTree>
    <p:extLst>
      <p:ext uri="{BB962C8B-B14F-4D97-AF65-F5344CB8AC3E}">
        <p14:creationId xmlns:p14="http://schemas.microsoft.com/office/powerpoint/2010/main" val="88801947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4D1C307-289B-4D65-9FEB-36FEBD8F6365}" type="datetime1">
              <a:rPr lang="en-US" smtClean="0"/>
              <a:t>2/27/2018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AF2B4D-6B12-4EDF-87BB-2B55CECB6611}" type="slidenum">
              <a:rPr lang="en-US" smtClean="0"/>
              <a:pPr/>
              <a:t>‹#›</a:t>
            </a:fld>
            <a:endParaRPr lang="en-US" dirty="0"/>
          </a:p>
        </p:txBody>
      </p:sp>
    </p:spTree>
    <p:extLst>
      <p:ext uri="{BB962C8B-B14F-4D97-AF65-F5344CB8AC3E}">
        <p14:creationId xmlns:p14="http://schemas.microsoft.com/office/powerpoint/2010/main" val="77044107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50418CB-7D1D-4C4F-B304-860D06D5FF0D}" type="datetime1">
              <a:rPr lang="en-US" smtClean="0"/>
              <a:t>2/27/2018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066355A-084C-D24E-9AD2-7E4FC41EA627}" type="slidenum">
              <a:rPr lang="en-US" smtClean="0"/>
              <a:t>‹#›</a:t>
            </a:fld>
            <a:endParaRPr lang="en-US" dirty="0"/>
          </a:p>
        </p:txBody>
      </p:sp>
    </p:spTree>
    <p:extLst>
      <p:ext uri="{BB962C8B-B14F-4D97-AF65-F5344CB8AC3E}">
        <p14:creationId xmlns:p14="http://schemas.microsoft.com/office/powerpoint/2010/main" val="181895158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D565FCC2-4857-4EE1-9A33-03D28715CE75}" type="datetime1">
              <a:rPr lang="en-US" smtClean="0"/>
              <a:t>2/27/2018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2066355A-084C-D24E-9AD2-7E4FC41EA627}" type="slidenum">
              <a:rPr lang="en-US" smtClean="0"/>
              <a:t>‹#›</a:t>
            </a:fld>
            <a:endParaRPr lang="en-US" dirty="0"/>
          </a:p>
        </p:txBody>
      </p:sp>
    </p:spTree>
    <p:extLst>
      <p:ext uri="{BB962C8B-B14F-4D97-AF65-F5344CB8AC3E}">
        <p14:creationId xmlns:p14="http://schemas.microsoft.com/office/powerpoint/2010/main" val="397478074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85126740-7B99-4AF4-A0F6-074224382EE1}" type="datetime1">
              <a:rPr lang="en-US" smtClean="0"/>
              <a:t>2/27/2018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2066355A-084C-D24E-9AD2-7E4FC41EA627}" type="slidenum">
              <a:rPr lang="en-US" smtClean="0"/>
              <a:t>‹#›</a:t>
            </a:fld>
            <a:endParaRPr lang="en-US" dirty="0"/>
          </a:p>
        </p:txBody>
      </p:sp>
    </p:spTree>
    <p:extLst>
      <p:ext uri="{BB962C8B-B14F-4D97-AF65-F5344CB8AC3E}">
        <p14:creationId xmlns:p14="http://schemas.microsoft.com/office/powerpoint/2010/main" val="305588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B0B4E44-E686-4C04-9824-FEDCE54C8894}" type="datetime1">
              <a:rPr lang="en-US" smtClean="0"/>
              <a:t>2/27/2018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066355A-084C-D24E-9AD2-7E4FC41EA627}" type="slidenum">
              <a:rPr lang="en-US" smtClean="0"/>
              <a:t>‹#›</a:t>
            </a:fld>
            <a:endParaRPr lang="en-US" dirty="0"/>
          </a:p>
        </p:txBody>
      </p:sp>
    </p:spTree>
    <p:extLst>
      <p:ext uri="{BB962C8B-B14F-4D97-AF65-F5344CB8AC3E}">
        <p14:creationId xmlns:p14="http://schemas.microsoft.com/office/powerpoint/2010/main" val="506520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40F9521-13E2-4591-9F39-20F288602D74}" type="datetime1">
              <a:rPr lang="en-US" smtClean="0"/>
              <a:t>2/27/2018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91873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61913"/>
            <a:ext cx="8077200" cy="928687"/>
          </a:xfrm>
        </p:spPr>
        <p:txBody>
          <a:bodyPr/>
          <a:lstStyle/>
          <a:p>
            <a:r>
              <a:rPr lang="en-US" dirty="0" smtClean="0"/>
              <a:t>Click to edit Master title style</a:t>
            </a:r>
            <a:endParaRPr lang="en-CA" dirty="0"/>
          </a:p>
        </p:txBody>
      </p:sp>
      <p:sp>
        <p:nvSpPr>
          <p:cNvPr id="3" name="Content Placeholder 2"/>
          <p:cNvSpPr>
            <a:spLocks noGrp="1"/>
          </p:cNvSpPr>
          <p:nvPr>
            <p:ph idx="1"/>
          </p:nvPr>
        </p:nvSpPr>
        <p:spPr/>
        <p:txBody>
          <a:bodyPr/>
          <a:lstStyle>
            <a:lvl1pPr>
              <a:buClr>
                <a:srgbClr val="694F99"/>
              </a:buClr>
              <a:buFont typeface="Wingdings" pitchFamily="2" charset="2"/>
              <a:buChar char="§"/>
              <a:defRPr baseline="0">
                <a:solidFill>
                  <a:srgbClr val="694F99"/>
                </a:solidFill>
              </a:defRPr>
            </a:lvl1pPr>
            <a:lvl2pPr>
              <a:defRPr baseline="0">
                <a:solidFill>
                  <a:srgbClr val="694F99"/>
                </a:solidFill>
              </a:defRPr>
            </a:lvl2pPr>
            <a:lvl3pPr>
              <a:defRPr baseline="0">
                <a:solidFill>
                  <a:srgbClr val="694F99"/>
                </a:solidFill>
              </a:defRPr>
            </a:lvl3pPr>
            <a:lvl4pPr>
              <a:defRPr baseline="0">
                <a:solidFill>
                  <a:srgbClr val="694F99"/>
                </a:solidFill>
              </a:defRPr>
            </a:lvl4pPr>
            <a:lvl5pPr>
              <a:defRPr baseline="0">
                <a:solidFill>
                  <a:srgbClr val="694F99"/>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4" name="Slide Number Placeholder 11"/>
          <p:cNvSpPr>
            <a:spLocks noGrp="1"/>
          </p:cNvSpPr>
          <p:nvPr>
            <p:ph type="sldNum" sz="quarter" idx="10"/>
          </p:nvPr>
        </p:nvSpPr>
        <p:spPr/>
        <p:txBody>
          <a:bodyPr/>
          <a:lstStyle>
            <a:lvl1pPr>
              <a:defRPr/>
            </a:lvl1pPr>
          </a:lstStyle>
          <a:p>
            <a:fld id="{09299BA1-0A93-492A-9FE7-9A27D5355E21}" type="slidenum">
              <a:rPr lang="en-CA" altLang="en-US"/>
              <a:pPr/>
              <a:t>‹#›</a:t>
            </a:fld>
            <a:endParaRPr lang="en-CA" altLang="en-US"/>
          </a:p>
        </p:txBody>
      </p:sp>
      <p:sp>
        <p:nvSpPr>
          <p:cNvPr id="5" name="Footer Placeholder 12"/>
          <p:cNvSpPr>
            <a:spLocks noGrp="1"/>
          </p:cNvSpPr>
          <p:nvPr>
            <p:ph type="ftr" sz="quarter" idx="11"/>
          </p:nvPr>
        </p:nvSpPr>
        <p:spPr/>
        <p:txBody>
          <a:bodyPr/>
          <a:lstStyle>
            <a:lvl1pPr>
              <a:defRPr/>
            </a:lvl1pPr>
          </a:lstStyle>
          <a:p>
            <a:pPr>
              <a:defRPr/>
            </a:pPr>
            <a:r>
              <a:rPr lang="en-CA">
                <a:solidFill>
                  <a:prstClr val="black">
                    <a:tint val="75000"/>
                  </a:prstClr>
                </a:solidFill>
              </a:rPr>
              <a:t>11.14.53.3 Rev. 1</a:t>
            </a:r>
          </a:p>
        </p:txBody>
      </p:sp>
    </p:spTree>
    <p:extLst>
      <p:ext uri="{BB962C8B-B14F-4D97-AF65-F5344CB8AC3E}">
        <p14:creationId xmlns:p14="http://schemas.microsoft.com/office/powerpoint/2010/main" val="34823271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A50C332-FEFB-4DF5-B0EA-9CBE3EB40AFB}" type="datetime1">
              <a:rPr lang="en-US" smtClean="0"/>
              <a:t>2/27/2018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066355A-084C-D24E-9AD2-7E4FC41EA627}" type="slidenum">
              <a:rPr lang="en-US" smtClean="0"/>
              <a:t>‹#›</a:t>
            </a:fld>
            <a:endParaRPr lang="en-US" dirty="0"/>
          </a:p>
        </p:txBody>
      </p:sp>
    </p:spTree>
    <p:extLst>
      <p:ext uri="{BB962C8B-B14F-4D97-AF65-F5344CB8AC3E}">
        <p14:creationId xmlns:p14="http://schemas.microsoft.com/office/powerpoint/2010/main" val="3251828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4E0857C-F62E-4FA6-AFC5-660548900A2B}" type="datetime1">
              <a:rPr lang="en-US" smtClean="0"/>
              <a:t>2/27/2018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066355A-084C-D24E-9AD2-7E4FC41EA627}" type="slidenum">
              <a:rPr lang="en-US" smtClean="0"/>
              <a:t>‹#›</a:t>
            </a:fld>
            <a:endParaRPr lang="en-US" dirty="0"/>
          </a:p>
        </p:txBody>
      </p:sp>
    </p:spTree>
    <p:extLst>
      <p:ext uri="{BB962C8B-B14F-4D97-AF65-F5344CB8AC3E}">
        <p14:creationId xmlns:p14="http://schemas.microsoft.com/office/powerpoint/2010/main" val="2005799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8F5F259-4639-425A-BC17-7DC3C304FF64}" type="datetime1">
              <a:rPr lang="en-US" smtClean="0"/>
              <a:t>2/27/2018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066355A-084C-D24E-9AD2-7E4FC41EA627}" type="slidenum">
              <a:rPr lang="en-US" smtClean="0"/>
              <a:t>‹#›</a:t>
            </a:fld>
            <a:endParaRPr lang="en-US" dirty="0"/>
          </a:p>
        </p:txBody>
      </p:sp>
    </p:spTree>
    <p:extLst>
      <p:ext uri="{BB962C8B-B14F-4D97-AF65-F5344CB8AC3E}">
        <p14:creationId xmlns:p14="http://schemas.microsoft.com/office/powerpoint/2010/main" val="13350595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2963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81498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6911692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23888" y="469900"/>
            <a:ext cx="6453187" cy="571500"/>
          </a:xfrm>
        </p:spPr>
        <p:txBody>
          <a:bodyPr/>
          <a:lstStyle/>
          <a:p>
            <a:r>
              <a:rPr lang="en-US" smtClean="0"/>
              <a:t>Click to edit Master title style</a:t>
            </a:r>
            <a:endParaRPr lang="en-CA"/>
          </a:p>
        </p:txBody>
      </p:sp>
      <p:sp>
        <p:nvSpPr>
          <p:cNvPr id="3" name="Table Placeholder 2"/>
          <p:cNvSpPr>
            <a:spLocks noGrp="1"/>
          </p:cNvSpPr>
          <p:nvPr>
            <p:ph type="tbl" idx="1"/>
          </p:nvPr>
        </p:nvSpPr>
        <p:spPr>
          <a:xfrm>
            <a:off x="685800" y="1447800"/>
            <a:ext cx="7772400" cy="4684712"/>
          </a:xfrm>
        </p:spPr>
        <p:txBody>
          <a:bodyPr/>
          <a:lstStyle/>
          <a:p>
            <a:pPr lvl="0"/>
            <a:endParaRPr lang="en-CA" noProof="0" dirty="0" smtClean="0"/>
          </a:p>
        </p:txBody>
      </p:sp>
      <p:sp>
        <p:nvSpPr>
          <p:cNvPr id="4" name="Rectangle 5"/>
          <p:cNvSpPr>
            <a:spLocks noGrp="1" noChangeArrowheads="1"/>
          </p:cNvSpPr>
          <p:nvPr>
            <p:ph type="sldNum" sz="quarter" idx="10"/>
          </p:nvPr>
        </p:nvSpPr>
        <p:spPr>
          <a:xfrm>
            <a:off x="6545263" y="6538911"/>
            <a:ext cx="1881187" cy="215901"/>
          </a:xfrm>
          <a:prstGeom prst="rect">
            <a:avLst/>
          </a:prstGeom>
        </p:spPr>
        <p:txBody>
          <a:bodyPr/>
          <a:lstStyle>
            <a:lvl1pPr algn="ctr" eaLnBrk="0" hangingPunct="0">
              <a:defRPr/>
            </a:lvl1pPr>
          </a:lstStyle>
          <a:p>
            <a:fld id="{1F65A0B2-D453-43FB-9DFB-A7743CFA6021}" type="slidenum">
              <a:rPr lang="en-US" altLang="en-US" smtClean="0"/>
              <a:pPr/>
              <a:t>‹#›</a:t>
            </a:fld>
            <a:endParaRPr lang="en-US" altLang="en-US" dirty="0"/>
          </a:p>
        </p:txBody>
      </p:sp>
      <p:sp>
        <p:nvSpPr>
          <p:cNvPr id="5" name="Rectangle 6"/>
          <p:cNvSpPr>
            <a:spLocks noGrp="1" noChangeArrowheads="1"/>
          </p:cNvSpPr>
          <p:nvPr>
            <p:ph type="ftr" sz="quarter" idx="11"/>
          </p:nvPr>
        </p:nvSpPr>
        <p:spPr>
          <a:xfrm>
            <a:off x="3200400" y="6378575"/>
            <a:ext cx="2527300" cy="479425"/>
          </a:xfrm>
        </p:spPr>
        <p:txBody>
          <a:bodyPr/>
          <a:lstStyle>
            <a:lvl1pPr eaLnBrk="0" hangingPunct="0">
              <a:defRPr smtClean="0">
                <a:cs typeface="+mn-cs"/>
              </a:defRPr>
            </a:lvl1pPr>
          </a:lstStyle>
          <a:p>
            <a:pPr>
              <a:defRPr/>
            </a:pPr>
            <a:endParaRPr lang="en-US" dirty="0"/>
          </a:p>
        </p:txBody>
      </p:sp>
      <p:sp>
        <p:nvSpPr>
          <p:cNvPr id="6" name="Date Placeholder 5"/>
          <p:cNvSpPr>
            <a:spLocks noGrp="1" noChangeArrowheads="1"/>
          </p:cNvSpPr>
          <p:nvPr>
            <p:ph type="dt" sz="half" idx="12"/>
          </p:nvPr>
        </p:nvSpPr>
        <p:spPr>
          <a:xfrm>
            <a:off x="457200" y="6245225"/>
            <a:ext cx="2133600" cy="476250"/>
          </a:xfrm>
          <a:prstGeom prst="rect">
            <a:avLst/>
          </a:prstGeom>
        </p:spPr>
        <p:txBody>
          <a:bodyPr/>
          <a:lstStyle>
            <a:lvl1pPr eaLnBrk="0" hangingPunct="0">
              <a:defRPr>
                <a:latin typeface="Arial" charset="0"/>
                <a:cs typeface="+mn-cs"/>
              </a:defRPr>
            </a:lvl1pPr>
          </a:lstStyle>
          <a:p>
            <a:pPr>
              <a:defRPr/>
            </a:pPr>
            <a:fld id="{E2E59A1A-F887-498F-B7A3-19BFFFD884EC}" type="datetime1">
              <a:rPr lang="en-US" smtClean="0"/>
              <a:t>2/27/2018</a:t>
            </a:fld>
            <a:endParaRPr lang="en-US" dirty="0"/>
          </a:p>
        </p:txBody>
      </p:sp>
    </p:spTree>
    <p:extLst>
      <p:ext uri="{BB962C8B-B14F-4D97-AF65-F5344CB8AC3E}">
        <p14:creationId xmlns:p14="http://schemas.microsoft.com/office/powerpoint/2010/main" val="438373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CA"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11"/>
          <p:cNvSpPr>
            <a:spLocks noGrp="1"/>
          </p:cNvSpPr>
          <p:nvPr>
            <p:ph type="sldNum" sz="quarter" idx="10"/>
          </p:nvPr>
        </p:nvSpPr>
        <p:spPr/>
        <p:txBody>
          <a:bodyPr/>
          <a:lstStyle>
            <a:lvl1pPr>
              <a:defRPr/>
            </a:lvl1pPr>
          </a:lstStyle>
          <a:p>
            <a:fld id="{D52F85DB-2274-4800-A982-ED9160F30215}" type="slidenum">
              <a:rPr lang="en-CA" altLang="en-US"/>
              <a:pPr/>
              <a:t>‹#›</a:t>
            </a:fld>
            <a:endParaRPr lang="en-CA" altLang="en-US"/>
          </a:p>
        </p:txBody>
      </p:sp>
      <p:sp>
        <p:nvSpPr>
          <p:cNvPr id="5" name="Footer Placeholder 12"/>
          <p:cNvSpPr>
            <a:spLocks noGrp="1"/>
          </p:cNvSpPr>
          <p:nvPr>
            <p:ph type="ftr" sz="quarter" idx="11"/>
          </p:nvPr>
        </p:nvSpPr>
        <p:spPr/>
        <p:txBody>
          <a:bodyPr/>
          <a:lstStyle>
            <a:lvl1pPr>
              <a:defRPr/>
            </a:lvl1pPr>
          </a:lstStyle>
          <a:p>
            <a:pPr>
              <a:defRPr/>
            </a:pPr>
            <a:r>
              <a:rPr lang="en-CA">
                <a:solidFill>
                  <a:prstClr val="black">
                    <a:tint val="75000"/>
                  </a:prstClr>
                </a:solidFill>
              </a:rPr>
              <a:t>11.14.53.3 Rev. 1</a:t>
            </a:r>
          </a:p>
        </p:txBody>
      </p:sp>
    </p:spTree>
    <p:extLst>
      <p:ext uri="{BB962C8B-B14F-4D97-AF65-F5344CB8AC3E}">
        <p14:creationId xmlns:p14="http://schemas.microsoft.com/office/powerpoint/2010/main" val="1192242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61913"/>
            <a:ext cx="8077200" cy="928687"/>
          </a:xfrm>
        </p:spPr>
        <p:txBody>
          <a:bodyPr/>
          <a:lstStyle/>
          <a:p>
            <a:r>
              <a:rPr lang="en-US" dirty="0" smtClean="0"/>
              <a:t>Click to edit Master title style</a:t>
            </a:r>
            <a:endParaRPr lang="en-CA" dirty="0"/>
          </a:p>
        </p:txBody>
      </p:sp>
      <p:sp>
        <p:nvSpPr>
          <p:cNvPr id="3" name="Content Placeholder 2"/>
          <p:cNvSpPr>
            <a:spLocks noGrp="1"/>
          </p:cNvSpPr>
          <p:nvPr>
            <p:ph sz="half" idx="1"/>
          </p:nvPr>
        </p:nvSpPr>
        <p:spPr>
          <a:xfrm>
            <a:off x="457200" y="1428736"/>
            <a:ext cx="4038600" cy="45005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428736"/>
            <a:ext cx="4038600" cy="45005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5" name="Slide Number Placeholder 11"/>
          <p:cNvSpPr>
            <a:spLocks noGrp="1"/>
          </p:cNvSpPr>
          <p:nvPr>
            <p:ph type="sldNum" sz="quarter" idx="10"/>
          </p:nvPr>
        </p:nvSpPr>
        <p:spPr/>
        <p:txBody>
          <a:bodyPr/>
          <a:lstStyle>
            <a:lvl1pPr>
              <a:defRPr/>
            </a:lvl1pPr>
          </a:lstStyle>
          <a:p>
            <a:fld id="{86D5D20E-E991-477D-9846-03C0BF311D16}" type="slidenum">
              <a:rPr lang="en-CA" altLang="en-US"/>
              <a:pPr/>
              <a:t>‹#›</a:t>
            </a:fld>
            <a:endParaRPr lang="en-CA" altLang="en-US"/>
          </a:p>
        </p:txBody>
      </p:sp>
      <p:sp>
        <p:nvSpPr>
          <p:cNvPr id="6" name="Footer Placeholder 12"/>
          <p:cNvSpPr>
            <a:spLocks noGrp="1"/>
          </p:cNvSpPr>
          <p:nvPr>
            <p:ph type="ftr" sz="quarter" idx="11"/>
          </p:nvPr>
        </p:nvSpPr>
        <p:spPr/>
        <p:txBody>
          <a:bodyPr/>
          <a:lstStyle>
            <a:lvl1pPr>
              <a:defRPr/>
            </a:lvl1pPr>
          </a:lstStyle>
          <a:p>
            <a:pPr>
              <a:defRPr/>
            </a:pPr>
            <a:r>
              <a:rPr lang="en-CA">
                <a:solidFill>
                  <a:prstClr val="black">
                    <a:tint val="75000"/>
                  </a:prstClr>
                </a:solidFill>
              </a:rPr>
              <a:t>11.14.53.3 Rev. 1</a:t>
            </a:r>
          </a:p>
        </p:txBody>
      </p:sp>
    </p:spTree>
    <p:extLst>
      <p:ext uri="{BB962C8B-B14F-4D97-AF65-F5344CB8AC3E}">
        <p14:creationId xmlns:p14="http://schemas.microsoft.com/office/powerpoint/2010/main" val="2242663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90600" y="61913"/>
            <a:ext cx="8077200" cy="928687"/>
          </a:xfrm>
        </p:spPr>
        <p:txBody>
          <a:bodyPr/>
          <a:lstStyle>
            <a:lvl1pPr>
              <a:defRPr/>
            </a:lvl1pPr>
          </a:lstStyle>
          <a:p>
            <a:r>
              <a:rPr lang="en-US" dirty="0" smtClean="0"/>
              <a:t>Click to edit Master title style</a:t>
            </a:r>
            <a:endParaRPr lang="en-CA" dirty="0"/>
          </a:p>
        </p:txBody>
      </p:sp>
      <p:sp>
        <p:nvSpPr>
          <p:cNvPr id="3" name="Text Placeholder 2"/>
          <p:cNvSpPr>
            <a:spLocks noGrp="1"/>
          </p:cNvSpPr>
          <p:nvPr>
            <p:ph type="body" idx="1"/>
          </p:nvPr>
        </p:nvSpPr>
        <p:spPr>
          <a:xfrm>
            <a:off x="428596" y="128586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28596" y="1928802"/>
            <a:ext cx="4040188" cy="40719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3438" y="128586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3438" y="1928802"/>
            <a:ext cx="4041775" cy="40719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Slide Number Placeholder 11"/>
          <p:cNvSpPr>
            <a:spLocks noGrp="1"/>
          </p:cNvSpPr>
          <p:nvPr>
            <p:ph type="sldNum" sz="quarter" idx="10"/>
          </p:nvPr>
        </p:nvSpPr>
        <p:spPr/>
        <p:txBody>
          <a:bodyPr/>
          <a:lstStyle>
            <a:lvl1pPr>
              <a:defRPr/>
            </a:lvl1pPr>
          </a:lstStyle>
          <a:p>
            <a:fld id="{23996300-7BEB-4614-8745-0E60791D643F}" type="slidenum">
              <a:rPr lang="en-CA" altLang="en-US"/>
              <a:pPr/>
              <a:t>‹#›</a:t>
            </a:fld>
            <a:endParaRPr lang="en-CA" altLang="en-US"/>
          </a:p>
        </p:txBody>
      </p:sp>
      <p:sp>
        <p:nvSpPr>
          <p:cNvPr id="8" name="Footer Placeholder 12"/>
          <p:cNvSpPr>
            <a:spLocks noGrp="1"/>
          </p:cNvSpPr>
          <p:nvPr>
            <p:ph type="ftr" sz="quarter" idx="11"/>
          </p:nvPr>
        </p:nvSpPr>
        <p:spPr/>
        <p:txBody>
          <a:bodyPr/>
          <a:lstStyle>
            <a:lvl1pPr>
              <a:defRPr/>
            </a:lvl1pPr>
          </a:lstStyle>
          <a:p>
            <a:pPr>
              <a:defRPr/>
            </a:pPr>
            <a:r>
              <a:rPr lang="en-CA">
                <a:solidFill>
                  <a:prstClr val="black">
                    <a:tint val="75000"/>
                  </a:prstClr>
                </a:solidFill>
              </a:rPr>
              <a:t>11.14.53.3 Rev. 1</a:t>
            </a:r>
          </a:p>
        </p:txBody>
      </p:sp>
    </p:spTree>
    <p:extLst>
      <p:ext uri="{BB962C8B-B14F-4D97-AF65-F5344CB8AC3E}">
        <p14:creationId xmlns:p14="http://schemas.microsoft.com/office/powerpoint/2010/main" val="220387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90600" y="61913"/>
            <a:ext cx="8077200" cy="928687"/>
          </a:xfrm>
        </p:spPr>
        <p:txBody>
          <a:bodyPr/>
          <a:lstStyle/>
          <a:p>
            <a:r>
              <a:rPr lang="en-US" dirty="0" smtClean="0"/>
              <a:t>Click to edit Master title style</a:t>
            </a:r>
            <a:endParaRPr lang="en-CA" dirty="0"/>
          </a:p>
        </p:txBody>
      </p:sp>
      <p:sp>
        <p:nvSpPr>
          <p:cNvPr id="3" name="Slide Number Placeholder 11"/>
          <p:cNvSpPr>
            <a:spLocks noGrp="1"/>
          </p:cNvSpPr>
          <p:nvPr>
            <p:ph type="sldNum" sz="quarter" idx="10"/>
          </p:nvPr>
        </p:nvSpPr>
        <p:spPr/>
        <p:txBody>
          <a:bodyPr/>
          <a:lstStyle>
            <a:lvl1pPr>
              <a:defRPr/>
            </a:lvl1pPr>
          </a:lstStyle>
          <a:p>
            <a:fld id="{22F4CC7E-D7A9-4FF1-8D09-73767986DA20}" type="slidenum">
              <a:rPr lang="en-CA" altLang="en-US"/>
              <a:pPr/>
              <a:t>‹#›</a:t>
            </a:fld>
            <a:endParaRPr lang="en-CA" altLang="en-US"/>
          </a:p>
        </p:txBody>
      </p:sp>
      <p:sp>
        <p:nvSpPr>
          <p:cNvPr id="4" name="Footer Placeholder 12"/>
          <p:cNvSpPr>
            <a:spLocks noGrp="1"/>
          </p:cNvSpPr>
          <p:nvPr>
            <p:ph type="ftr" sz="quarter" idx="11"/>
          </p:nvPr>
        </p:nvSpPr>
        <p:spPr/>
        <p:txBody>
          <a:bodyPr/>
          <a:lstStyle>
            <a:lvl1pPr>
              <a:defRPr/>
            </a:lvl1pPr>
          </a:lstStyle>
          <a:p>
            <a:pPr>
              <a:defRPr/>
            </a:pPr>
            <a:r>
              <a:rPr lang="en-CA">
                <a:solidFill>
                  <a:prstClr val="black">
                    <a:tint val="75000"/>
                  </a:prstClr>
                </a:solidFill>
              </a:rPr>
              <a:t>11.14.53.3 Rev. 1</a:t>
            </a:r>
          </a:p>
        </p:txBody>
      </p:sp>
    </p:spTree>
    <p:extLst>
      <p:ext uri="{BB962C8B-B14F-4D97-AF65-F5344CB8AC3E}">
        <p14:creationId xmlns:p14="http://schemas.microsoft.com/office/powerpoint/2010/main" val="1785811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0034" y="1214422"/>
            <a:ext cx="3008313" cy="1162050"/>
          </a:xfrm>
        </p:spPr>
        <p:txBody>
          <a:bodyPr anchor="b"/>
          <a:lstStyle>
            <a:lvl1pPr algn="l">
              <a:defRPr sz="2000" b="1"/>
            </a:lvl1pPr>
          </a:lstStyle>
          <a:p>
            <a:r>
              <a:rPr lang="en-US" dirty="0" smtClean="0"/>
              <a:t>Click to edit Master title style</a:t>
            </a:r>
            <a:endParaRPr lang="en-CA" dirty="0"/>
          </a:p>
        </p:txBody>
      </p:sp>
      <p:sp>
        <p:nvSpPr>
          <p:cNvPr id="3" name="Content Placeholder 2"/>
          <p:cNvSpPr>
            <a:spLocks noGrp="1"/>
          </p:cNvSpPr>
          <p:nvPr>
            <p:ph idx="1"/>
          </p:nvPr>
        </p:nvSpPr>
        <p:spPr>
          <a:xfrm>
            <a:off x="3575050" y="1214422"/>
            <a:ext cx="5111750" cy="485778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4" name="Text Placeholder 3"/>
          <p:cNvSpPr>
            <a:spLocks noGrp="1"/>
          </p:cNvSpPr>
          <p:nvPr>
            <p:ph type="body" sz="half" idx="2"/>
          </p:nvPr>
        </p:nvSpPr>
        <p:spPr>
          <a:xfrm>
            <a:off x="500034" y="2428867"/>
            <a:ext cx="3008313" cy="36433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Slide Number Placeholder 11"/>
          <p:cNvSpPr>
            <a:spLocks noGrp="1"/>
          </p:cNvSpPr>
          <p:nvPr>
            <p:ph type="sldNum" sz="quarter" idx="10"/>
          </p:nvPr>
        </p:nvSpPr>
        <p:spPr/>
        <p:txBody>
          <a:bodyPr/>
          <a:lstStyle>
            <a:lvl1pPr>
              <a:defRPr/>
            </a:lvl1pPr>
          </a:lstStyle>
          <a:p>
            <a:fld id="{B143C812-6B5D-4989-80C7-214000F9B978}" type="slidenum">
              <a:rPr lang="en-CA" altLang="en-US"/>
              <a:pPr/>
              <a:t>‹#›</a:t>
            </a:fld>
            <a:endParaRPr lang="en-CA" altLang="en-US"/>
          </a:p>
        </p:txBody>
      </p:sp>
      <p:sp>
        <p:nvSpPr>
          <p:cNvPr id="6" name="Footer Placeholder 12"/>
          <p:cNvSpPr>
            <a:spLocks noGrp="1"/>
          </p:cNvSpPr>
          <p:nvPr>
            <p:ph type="ftr" sz="quarter" idx="11"/>
          </p:nvPr>
        </p:nvSpPr>
        <p:spPr/>
        <p:txBody>
          <a:bodyPr/>
          <a:lstStyle>
            <a:lvl1pPr>
              <a:defRPr/>
            </a:lvl1pPr>
          </a:lstStyle>
          <a:p>
            <a:pPr>
              <a:defRPr/>
            </a:pPr>
            <a:r>
              <a:rPr lang="en-CA">
                <a:solidFill>
                  <a:prstClr val="black">
                    <a:tint val="75000"/>
                  </a:prstClr>
                </a:solidFill>
              </a:rPr>
              <a:t>11.14.53.3 Rev. 1</a:t>
            </a:r>
          </a:p>
        </p:txBody>
      </p:sp>
    </p:spTree>
    <p:extLst>
      <p:ext uri="{BB962C8B-B14F-4D97-AF65-F5344CB8AC3E}">
        <p14:creationId xmlns:p14="http://schemas.microsoft.com/office/powerpoint/2010/main" val="334032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5918" y="4719650"/>
            <a:ext cx="5486400" cy="566738"/>
          </a:xfrm>
        </p:spPr>
        <p:txBody>
          <a:bodyPr anchor="b"/>
          <a:lstStyle>
            <a:lvl1pPr algn="l">
              <a:defRPr sz="2000" b="1"/>
            </a:lvl1pPr>
          </a:lstStyle>
          <a:p>
            <a:r>
              <a:rPr lang="en-US" dirty="0" smtClean="0"/>
              <a:t>Click to edit Master title style</a:t>
            </a:r>
            <a:endParaRPr lang="en-CA" dirty="0"/>
          </a:p>
        </p:txBody>
      </p:sp>
      <p:sp>
        <p:nvSpPr>
          <p:cNvPr id="3" name="Picture Placeholder 2"/>
          <p:cNvSpPr>
            <a:spLocks noGrp="1"/>
          </p:cNvSpPr>
          <p:nvPr>
            <p:ph type="pic" idx="1"/>
          </p:nvPr>
        </p:nvSpPr>
        <p:spPr>
          <a:xfrm>
            <a:off x="1792288" y="1214423"/>
            <a:ext cx="5486400" cy="3429024"/>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dirty="0" smtClean="0"/>
          </a:p>
        </p:txBody>
      </p:sp>
      <p:sp>
        <p:nvSpPr>
          <p:cNvPr id="4" name="Text Placeholder 3"/>
          <p:cNvSpPr>
            <a:spLocks noGrp="1"/>
          </p:cNvSpPr>
          <p:nvPr>
            <p:ph type="body" sz="half" idx="2"/>
          </p:nvPr>
        </p:nvSpPr>
        <p:spPr>
          <a:xfrm>
            <a:off x="1785918" y="5338782"/>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Slide Number Placeholder 11"/>
          <p:cNvSpPr>
            <a:spLocks noGrp="1"/>
          </p:cNvSpPr>
          <p:nvPr>
            <p:ph type="sldNum" sz="quarter" idx="10"/>
          </p:nvPr>
        </p:nvSpPr>
        <p:spPr/>
        <p:txBody>
          <a:bodyPr/>
          <a:lstStyle>
            <a:lvl1pPr>
              <a:defRPr/>
            </a:lvl1pPr>
          </a:lstStyle>
          <a:p>
            <a:fld id="{AD36EBE4-3CFF-470C-A911-F35C5E2216C3}" type="slidenum">
              <a:rPr lang="en-CA" altLang="en-US"/>
              <a:pPr/>
              <a:t>‹#›</a:t>
            </a:fld>
            <a:endParaRPr lang="en-CA" altLang="en-US"/>
          </a:p>
        </p:txBody>
      </p:sp>
      <p:sp>
        <p:nvSpPr>
          <p:cNvPr id="6" name="Footer Placeholder 12"/>
          <p:cNvSpPr>
            <a:spLocks noGrp="1"/>
          </p:cNvSpPr>
          <p:nvPr>
            <p:ph type="ftr" sz="quarter" idx="11"/>
          </p:nvPr>
        </p:nvSpPr>
        <p:spPr/>
        <p:txBody>
          <a:bodyPr/>
          <a:lstStyle>
            <a:lvl1pPr>
              <a:defRPr/>
            </a:lvl1pPr>
          </a:lstStyle>
          <a:p>
            <a:pPr>
              <a:defRPr/>
            </a:pPr>
            <a:r>
              <a:rPr lang="en-CA">
                <a:solidFill>
                  <a:prstClr val="black">
                    <a:tint val="75000"/>
                  </a:prstClr>
                </a:solidFill>
              </a:rPr>
              <a:t>11.14.53.3 Rev. 1</a:t>
            </a:r>
          </a:p>
        </p:txBody>
      </p:sp>
    </p:spTree>
    <p:extLst>
      <p:ext uri="{BB962C8B-B14F-4D97-AF65-F5344CB8AC3E}">
        <p14:creationId xmlns:p14="http://schemas.microsoft.com/office/powerpoint/2010/main" val="1037261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23888" y="469900"/>
            <a:ext cx="6453187" cy="571500"/>
          </a:xfrm>
        </p:spPr>
        <p:txBody>
          <a:bodyPr/>
          <a:lstStyle/>
          <a:p>
            <a:r>
              <a:rPr lang="en-US" smtClean="0"/>
              <a:t>Click to edit Master title style</a:t>
            </a:r>
            <a:endParaRPr lang="en-CA"/>
          </a:p>
        </p:txBody>
      </p:sp>
      <p:sp>
        <p:nvSpPr>
          <p:cNvPr id="3" name="Chart Placeholder 2"/>
          <p:cNvSpPr>
            <a:spLocks noGrp="1"/>
          </p:cNvSpPr>
          <p:nvPr>
            <p:ph type="chart" idx="1"/>
          </p:nvPr>
        </p:nvSpPr>
        <p:spPr>
          <a:xfrm>
            <a:off x="685800" y="1411288"/>
            <a:ext cx="7772400" cy="4684712"/>
          </a:xfrm>
        </p:spPr>
        <p:txBody>
          <a:bodyPr/>
          <a:lstStyle/>
          <a:p>
            <a:pPr lvl="0"/>
            <a:endParaRPr lang="en-CA" noProof="0" smtClean="0"/>
          </a:p>
        </p:txBody>
      </p:sp>
      <p:sp>
        <p:nvSpPr>
          <p:cNvPr id="4" name="Slide Number Placeholder 11"/>
          <p:cNvSpPr>
            <a:spLocks noGrp="1"/>
          </p:cNvSpPr>
          <p:nvPr>
            <p:ph type="sldNum" sz="quarter" idx="10"/>
          </p:nvPr>
        </p:nvSpPr>
        <p:spPr/>
        <p:txBody>
          <a:bodyPr/>
          <a:lstStyle>
            <a:lvl1pPr>
              <a:defRPr/>
            </a:lvl1pPr>
          </a:lstStyle>
          <a:p>
            <a:fld id="{06CAAE22-AAC9-4B4D-9653-B325DBF8C739}" type="slidenum">
              <a:rPr lang="en-CA" altLang="en-US"/>
              <a:pPr/>
              <a:t>‹#›</a:t>
            </a:fld>
            <a:endParaRPr lang="en-CA" altLang="en-US"/>
          </a:p>
        </p:txBody>
      </p:sp>
      <p:sp>
        <p:nvSpPr>
          <p:cNvPr id="5" name="Footer Placeholder 12"/>
          <p:cNvSpPr>
            <a:spLocks noGrp="1"/>
          </p:cNvSpPr>
          <p:nvPr>
            <p:ph type="ftr" sz="quarter" idx="11"/>
          </p:nvPr>
        </p:nvSpPr>
        <p:spPr/>
        <p:txBody>
          <a:bodyPr/>
          <a:lstStyle>
            <a:lvl1pPr>
              <a:defRPr/>
            </a:lvl1pPr>
          </a:lstStyle>
          <a:p>
            <a:pPr>
              <a:defRPr/>
            </a:pPr>
            <a:r>
              <a:rPr lang="en-CA">
                <a:solidFill>
                  <a:prstClr val="black">
                    <a:tint val="75000"/>
                  </a:prstClr>
                </a:solidFill>
              </a:rPr>
              <a:t>11.14.53.3 Rev. 1</a:t>
            </a:r>
          </a:p>
        </p:txBody>
      </p:sp>
    </p:spTree>
    <p:extLst>
      <p:ext uri="{BB962C8B-B14F-4D97-AF65-F5344CB8AC3E}">
        <p14:creationId xmlns:p14="http://schemas.microsoft.com/office/powerpoint/2010/main" val="2674007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9.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8.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4" descr="texture_wave2 copy.tif"/>
          <p:cNvPicPr>
            <a:picLocks noChangeAspect="1"/>
          </p:cNvPicPr>
          <p:nvPr/>
        </p:nvPicPr>
        <p:blipFill>
          <a:blip r:embed="rId13">
            <a:extLst>
              <a:ext uri="{28A0092B-C50C-407E-A947-70E740481C1C}">
                <a14:useLocalDpi xmlns:a14="http://schemas.microsoft.com/office/drawing/2010/main" val="0"/>
              </a:ext>
            </a:extLst>
          </a:blip>
          <a:srcRect t="95634"/>
          <a:stretch>
            <a:fillRect/>
          </a:stretch>
        </p:blipFill>
        <p:spPr bwMode="auto">
          <a:xfrm>
            <a:off x="80963" y="6515100"/>
            <a:ext cx="8986837"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texture_wave2 copy.tif"/>
          <p:cNvPicPr>
            <a:picLocks noChangeAspect="1"/>
          </p:cNvPicPr>
          <p:nvPr/>
        </p:nvPicPr>
        <p:blipFill>
          <a:blip r:embed="rId14">
            <a:extLst>
              <a:ext uri="{28A0092B-C50C-407E-A947-70E740481C1C}">
                <a14:useLocalDpi xmlns:a14="http://schemas.microsoft.com/office/drawing/2010/main" val="0"/>
              </a:ext>
            </a:extLst>
          </a:blip>
          <a:srcRect t="32143" r="15623" b="60715"/>
          <a:stretch>
            <a:fillRect/>
          </a:stretch>
        </p:blipFill>
        <p:spPr bwMode="auto">
          <a:xfrm>
            <a:off x="71438" y="71438"/>
            <a:ext cx="900112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0" y="1447800"/>
            <a:ext cx="9001125" cy="507206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eaLnBrk="0" hangingPunct="0">
              <a:defRPr/>
            </a:pPr>
            <a:endParaRPr lang="en-CA" sz="2400">
              <a:solidFill>
                <a:prstClr val="white"/>
              </a:solidFill>
            </a:endParaRPr>
          </a:p>
        </p:txBody>
      </p:sp>
      <p:sp>
        <p:nvSpPr>
          <p:cNvPr id="3077" name="Text Placeholder 2"/>
          <p:cNvSpPr>
            <a:spLocks noGrp="1"/>
          </p:cNvSpPr>
          <p:nvPr>
            <p:ph type="body" idx="1"/>
          </p:nvPr>
        </p:nvSpPr>
        <p:spPr bwMode="auto">
          <a:xfrm>
            <a:off x="357188" y="1285875"/>
            <a:ext cx="8329612" cy="46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CA" altLang="en-US" smtClean="0"/>
          </a:p>
        </p:txBody>
      </p:sp>
      <p:sp>
        <p:nvSpPr>
          <p:cNvPr id="10" name="Rectangle 88"/>
          <p:cNvSpPr>
            <a:spLocks noChangeArrowheads="1"/>
          </p:cNvSpPr>
          <p:nvPr/>
        </p:nvSpPr>
        <p:spPr bwMode="auto">
          <a:xfrm>
            <a:off x="7162800" y="6459538"/>
            <a:ext cx="1752600" cy="331787"/>
          </a:xfrm>
          <a:prstGeom prst="rect">
            <a:avLst/>
          </a:prstGeom>
          <a:noFill/>
          <a:ln w="9525">
            <a:noFill/>
            <a:miter lim="800000"/>
            <a:headEnd/>
            <a:tailEnd/>
          </a:ln>
          <a:effectLst/>
        </p:spPr>
        <p:txBody>
          <a:bodyPr lIns="84210" tIns="42105" rIns="84210" bIns="42105">
            <a:spAutoFit/>
          </a:bodyPr>
          <a:lstStyle/>
          <a:p>
            <a:pPr algn="r" defTabSz="3946525" eaLnBrk="0" hangingPunct="0">
              <a:spcBef>
                <a:spcPct val="50000"/>
              </a:spcBef>
              <a:defRPr/>
            </a:pPr>
            <a:r>
              <a:rPr lang="en-US" sz="1600" i="1" spc="-150" dirty="0">
                <a:solidFill>
                  <a:prstClr val="white"/>
                </a:solidFill>
                <a:latin typeface="Arial" panose="020B0604020202020204" pitchFamily="34" charset="0"/>
                <a:cs typeface="Arial" panose="020B0604020202020204" pitchFamily="34" charset="0"/>
              </a:rPr>
              <a:t>www.lightsource.ca</a:t>
            </a:r>
            <a:endParaRPr lang="en-CA" sz="1600" i="1" spc="-150" dirty="0">
              <a:solidFill>
                <a:prstClr val="white"/>
              </a:solidFill>
              <a:latin typeface="Arial" panose="020B0604020202020204" pitchFamily="34" charset="0"/>
              <a:cs typeface="Arial" panose="020B0604020202020204" pitchFamily="34" charset="0"/>
            </a:endParaRPr>
          </a:p>
        </p:txBody>
      </p:sp>
      <p:sp>
        <p:nvSpPr>
          <p:cNvPr id="15" name="Rectangle 14"/>
          <p:cNvSpPr/>
          <p:nvPr/>
        </p:nvSpPr>
        <p:spPr>
          <a:xfrm>
            <a:off x="71438" y="71438"/>
            <a:ext cx="8999537" cy="6696075"/>
          </a:xfrm>
          <a:prstGeom prst="rect">
            <a:avLst/>
          </a:prstGeom>
          <a:noFill/>
          <a:ln w="19050">
            <a:solidFill>
              <a:srgbClr val="694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eaLnBrk="0" hangingPunct="0">
              <a:defRPr/>
            </a:pPr>
            <a:endParaRPr lang="en-CA" sz="2400">
              <a:solidFill>
                <a:prstClr val="white"/>
              </a:solidFill>
            </a:endParaRPr>
          </a:p>
        </p:txBody>
      </p:sp>
      <p:sp>
        <p:nvSpPr>
          <p:cNvPr id="2" name="Title Placeholder 1"/>
          <p:cNvSpPr>
            <a:spLocks noGrp="1"/>
          </p:cNvSpPr>
          <p:nvPr>
            <p:ph type="title"/>
          </p:nvPr>
        </p:nvSpPr>
        <p:spPr bwMode="auto">
          <a:xfrm>
            <a:off x="990600" y="61913"/>
            <a:ext cx="8077200" cy="9286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pic>
        <p:nvPicPr>
          <p:cNvPr id="3081" name="Picture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6688" y="193675"/>
            <a:ext cx="7207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type="none" w="med" len="lg"/>
                <a:tailEnd/>
              </a14:hiddenLine>
            </a:ext>
          </a:extLst>
        </p:spPr>
      </p:pic>
      <p:sp>
        <p:nvSpPr>
          <p:cNvPr id="12" name="Slide Number Placeholder 11"/>
          <p:cNvSpPr>
            <a:spLocks noGrp="1"/>
          </p:cNvSpPr>
          <p:nvPr>
            <p:ph type="sldNum" sz="quarter" idx="4"/>
          </p:nvPr>
        </p:nvSpPr>
        <p:spPr>
          <a:xfrm>
            <a:off x="533400" y="6477000"/>
            <a:ext cx="457200" cy="38100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defTabSz="914400" fontAlgn="base">
              <a:spcBef>
                <a:spcPct val="0"/>
              </a:spcBef>
              <a:spcAft>
                <a:spcPct val="0"/>
              </a:spcAft>
            </a:pPr>
            <a:fld id="{59D7E9CB-FB4B-4B74-BFBC-2259DA68BF51}" type="slidenum">
              <a:rPr lang="en-CA" altLang="en-US" smtClean="0">
                <a:latin typeface="Arial" panose="020B0604020202020204" pitchFamily="34" charset="0"/>
                <a:cs typeface="Arial" panose="020B0604020202020204" pitchFamily="34" charset="0"/>
              </a:rPr>
              <a:pPr defTabSz="914400" fontAlgn="base">
                <a:spcBef>
                  <a:spcPct val="0"/>
                </a:spcBef>
                <a:spcAft>
                  <a:spcPct val="0"/>
                </a:spcAft>
              </a:pPr>
              <a:t>‹#›</a:t>
            </a:fld>
            <a:endParaRPr lang="en-CA" altLang="en-US" smtClean="0">
              <a:latin typeface="Arial" panose="020B0604020202020204" pitchFamily="34" charset="0"/>
              <a:cs typeface="Arial" panose="020B0604020202020204" pitchFamily="34" charset="0"/>
            </a:endParaRPr>
          </a:p>
        </p:txBody>
      </p:sp>
      <p:sp>
        <p:nvSpPr>
          <p:cNvPr id="13" name="Footer Placeholder 12"/>
          <p:cNvSpPr>
            <a:spLocks noGrp="1"/>
          </p:cNvSpPr>
          <p:nvPr>
            <p:ph type="ftr" sz="quarter" idx="3"/>
          </p:nvPr>
        </p:nvSpPr>
        <p:spPr>
          <a:xfrm>
            <a:off x="3124200" y="6492875"/>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charset="0"/>
                <a:cs typeface="Arial" charset="0"/>
              </a:defRPr>
            </a:lvl1pPr>
          </a:lstStyle>
          <a:p>
            <a:pPr defTabSz="914400" fontAlgn="base">
              <a:spcBef>
                <a:spcPct val="0"/>
              </a:spcBef>
              <a:spcAft>
                <a:spcPct val="0"/>
              </a:spcAft>
              <a:defRPr/>
            </a:pPr>
            <a:r>
              <a:rPr lang="en-CA">
                <a:solidFill>
                  <a:prstClr val="black">
                    <a:tint val="75000"/>
                  </a:prstClr>
                </a:solidFill>
              </a:rPr>
              <a:t>11.14.53.3 Rev. 1</a:t>
            </a:r>
          </a:p>
        </p:txBody>
      </p:sp>
    </p:spTree>
    <p:extLst>
      <p:ext uri="{BB962C8B-B14F-4D97-AF65-F5344CB8AC3E}">
        <p14:creationId xmlns:p14="http://schemas.microsoft.com/office/powerpoint/2010/main" val="1017823733"/>
      </p:ext>
    </p:extLst>
  </p:cSld>
  <p:clrMap bg1="lt1" tx1="dk1" bg2="lt2" tx2="dk2" accent1="accent1" accent2="accent2" accent3="accent3" accent4="accent4" accent5="accent5" accent6="accent6" hlink="hlink" folHlink="folHlink"/>
  <p:sldLayoutIdLst>
    <p:sldLayoutId id="2147493475" r:id="rId1"/>
    <p:sldLayoutId id="2147493476" r:id="rId2"/>
    <p:sldLayoutId id="2147493477" r:id="rId3"/>
    <p:sldLayoutId id="2147493478" r:id="rId4"/>
    <p:sldLayoutId id="2147493479" r:id="rId5"/>
    <p:sldLayoutId id="2147493480" r:id="rId6"/>
    <p:sldLayoutId id="2147493481" r:id="rId7"/>
    <p:sldLayoutId id="2147493482" r:id="rId8"/>
    <p:sldLayoutId id="2147493483" r:id="rId9"/>
    <p:sldLayoutId id="2147493484" r:id="rId10"/>
    <p:sldLayoutId id="2147493485" r:id="rId11"/>
  </p:sldLayoutIdLst>
  <p:timing>
    <p:tnLst>
      <p:par>
        <p:cTn id="1" dur="indefinite" restart="never" nodeType="tmRoot"/>
      </p:par>
    </p:tnLst>
  </p:timing>
  <p:hf hdr="0" dt="0"/>
  <p:txStyles>
    <p:titleStyle>
      <a:lvl1pPr algn="l" rtl="0" eaLnBrk="0" fontAlgn="base" hangingPunct="0">
        <a:spcBef>
          <a:spcPct val="0"/>
        </a:spcBef>
        <a:spcAft>
          <a:spcPct val="0"/>
        </a:spcAft>
        <a:defRPr sz="4400" b="1" i="1" kern="1200" spc="-200">
          <a:solidFill>
            <a:schemeClr val="bg1"/>
          </a:solidFill>
          <a:latin typeface="Arial" pitchFamily="34" charset="0"/>
          <a:ea typeface="+mj-ea"/>
          <a:cs typeface="Arial" pitchFamily="34" charset="0"/>
        </a:defRPr>
      </a:lvl1pPr>
      <a:lvl2pPr algn="l" rtl="0" eaLnBrk="0" fontAlgn="base" hangingPunct="0">
        <a:spcBef>
          <a:spcPct val="0"/>
        </a:spcBef>
        <a:spcAft>
          <a:spcPct val="0"/>
        </a:spcAft>
        <a:defRPr sz="4400" b="1" i="1">
          <a:solidFill>
            <a:schemeClr val="bg1"/>
          </a:solidFill>
          <a:latin typeface="Arial" charset="0"/>
          <a:cs typeface="Arial" charset="0"/>
        </a:defRPr>
      </a:lvl2pPr>
      <a:lvl3pPr algn="l" rtl="0" eaLnBrk="0" fontAlgn="base" hangingPunct="0">
        <a:spcBef>
          <a:spcPct val="0"/>
        </a:spcBef>
        <a:spcAft>
          <a:spcPct val="0"/>
        </a:spcAft>
        <a:defRPr sz="4400" b="1" i="1">
          <a:solidFill>
            <a:schemeClr val="bg1"/>
          </a:solidFill>
          <a:latin typeface="Arial" charset="0"/>
          <a:cs typeface="Arial" charset="0"/>
        </a:defRPr>
      </a:lvl3pPr>
      <a:lvl4pPr algn="l" rtl="0" eaLnBrk="0" fontAlgn="base" hangingPunct="0">
        <a:spcBef>
          <a:spcPct val="0"/>
        </a:spcBef>
        <a:spcAft>
          <a:spcPct val="0"/>
        </a:spcAft>
        <a:defRPr sz="4400" b="1" i="1">
          <a:solidFill>
            <a:schemeClr val="bg1"/>
          </a:solidFill>
          <a:latin typeface="Arial" charset="0"/>
          <a:cs typeface="Arial" charset="0"/>
        </a:defRPr>
      </a:lvl4pPr>
      <a:lvl5pPr algn="l" rtl="0" eaLnBrk="0" fontAlgn="base" hangingPunct="0">
        <a:spcBef>
          <a:spcPct val="0"/>
        </a:spcBef>
        <a:spcAft>
          <a:spcPct val="0"/>
        </a:spcAft>
        <a:defRPr sz="4400" b="1" i="1">
          <a:solidFill>
            <a:schemeClr val="bg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Clr>
          <a:srgbClr val="694F99"/>
        </a:buClr>
        <a:buFont typeface="Wingdings" panose="05000000000000000000" pitchFamily="2" charset="2"/>
        <a:buChar char="§"/>
        <a:defRPr sz="3200" kern="1200">
          <a:solidFill>
            <a:srgbClr val="694F99"/>
          </a:solidFill>
          <a:latin typeface="+mn-lt"/>
          <a:ea typeface="+mn-ea"/>
          <a:cs typeface="+mn-cs"/>
        </a:defRPr>
      </a:lvl1pPr>
      <a:lvl2pPr marL="742950" indent="-285750" algn="l" rtl="0" eaLnBrk="0" fontAlgn="base" hangingPunct="0">
        <a:spcBef>
          <a:spcPct val="20000"/>
        </a:spcBef>
        <a:spcAft>
          <a:spcPct val="0"/>
        </a:spcAft>
        <a:buClr>
          <a:srgbClr val="694F99"/>
        </a:buClr>
        <a:buSzPct val="70000"/>
        <a:buFont typeface="Wingdings" panose="05000000000000000000" pitchFamily="2" charset="2"/>
        <a:buChar char="§"/>
        <a:defRPr sz="2800" kern="1200">
          <a:solidFill>
            <a:srgbClr val="694F99"/>
          </a:solidFill>
          <a:latin typeface="+mn-lt"/>
          <a:ea typeface="+mn-ea"/>
          <a:cs typeface="+mn-cs"/>
        </a:defRPr>
      </a:lvl2pPr>
      <a:lvl3pPr marL="1143000" indent="-228600" algn="l" rtl="0" eaLnBrk="0" fontAlgn="base" hangingPunct="0">
        <a:spcBef>
          <a:spcPct val="20000"/>
        </a:spcBef>
        <a:spcAft>
          <a:spcPct val="0"/>
        </a:spcAft>
        <a:buClr>
          <a:srgbClr val="694F99"/>
        </a:buClr>
        <a:buSzPct val="75000"/>
        <a:buFont typeface="Arial" panose="020B0604020202020204" pitchFamily="34" charset="0"/>
        <a:buChar char="•"/>
        <a:defRPr sz="2400" kern="1200">
          <a:solidFill>
            <a:srgbClr val="694F99"/>
          </a:solidFill>
          <a:latin typeface="+mn-lt"/>
          <a:ea typeface="+mn-ea"/>
          <a:cs typeface="+mn-cs"/>
        </a:defRPr>
      </a:lvl3pPr>
      <a:lvl4pPr marL="1600200" indent="-228600" algn="l" rtl="0" eaLnBrk="0" fontAlgn="base" hangingPunct="0">
        <a:spcBef>
          <a:spcPct val="20000"/>
        </a:spcBef>
        <a:spcAft>
          <a:spcPct val="0"/>
        </a:spcAft>
        <a:buClr>
          <a:srgbClr val="694F99"/>
        </a:buClr>
        <a:buFont typeface="Arial" panose="020B0604020202020204" pitchFamily="34" charset="0"/>
        <a:buChar char="–"/>
        <a:defRPr sz="2000" kern="1200">
          <a:solidFill>
            <a:srgbClr val="694F99"/>
          </a:solidFill>
          <a:latin typeface="+mn-lt"/>
          <a:ea typeface="+mn-ea"/>
          <a:cs typeface="+mn-cs"/>
        </a:defRPr>
      </a:lvl4pPr>
      <a:lvl5pPr marL="2057400" indent="-228600" algn="l" rtl="0" eaLnBrk="0" fontAlgn="base" hangingPunct="0">
        <a:spcBef>
          <a:spcPct val="20000"/>
        </a:spcBef>
        <a:spcAft>
          <a:spcPct val="0"/>
        </a:spcAft>
        <a:buClr>
          <a:srgbClr val="694F99"/>
        </a:buClr>
        <a:buFont typeface="Arial" panose="020B0604020202020204" pitchFamily="34" charset="0"/>
        <a:buChar char="»"/>
        <a:defRPr sz="2000" kern="1200">
          <a:solidFill>
            <a:srgbClr val="694F9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457200" y="6356350"/>
            <a:ext cx="8229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7" name="Picture 6"/>
          <p:cNvPicPr/>
          <p:nvPr userDrawn="1"/>
        </p:nvPicPr>
        <p:blipFill>
          <a:blip r:embed="rId17" cstate="print">
            <a:extLst>
              <a:ext uri="{28A0092B-C50C-407E-A947-70E740481C1C}">
                <a14:useLocalDpi xmlns:a14="http://schemas.microsoft.com/office/drawing/2010/main" val="0"/>
              </a:ext>
            </a:extLst>
          </a:blip>
          <a:stretch>
            <a:fillRect/>
          </a:stretch>
        </p:blipFill>
        <p:spPr>
          <a:xfrm>
            <a:off x="474929" y="6134716"/>
            <a:ext cx="2042160" cy="501650"/>
          </a:xfrm>
          <a:prstGeom prst="rect">
            <a:avLst/>
          </a:prstGeom>
          <a:extLst>
            <a:ext uri="{FAA26D3D-D897-4be2-8F04-BA451C77F1D7}">
              <ma14:placeholderFlag xmlns="" xmlns:ma14="http://schemas.microsoft.com/office/mac/drawingml/2011/main"/>
            </a:ext>
          </a:extLst>
        </p:spPr>
      </p:pic>
      <p:pic>
        <p:nvPicPr>
          <p:cNvPr id="8" name="Picture 7"/>
          <p:cNvPicPr/>
          <p:nvPr userDrawn="1"/>
        </p:nvPicPr>
        <p:blipFill rotWithShape="1">
          <a:blip r:embed="rId18" cstate="print">
            <a:extLst>
              <a:ext uri="{28A0092B-C50C-407E-A947-70E740481C1C}">
                <a14:useLocalDpi xmlns:a14="http://schemas.microsoft.com/office/drawing/2010/main" val="0"/>
              </a:ext>
            </a:extLst>
          </a:blip>
          <a:srcRect l="-1" r="241" b="52748"/>
          <a:stretch/>
        </p:blipFill>
        <p:spPr bwMode="auto">
          <a:xfrm>
            <a:off x="4211261" y="6269653"/>
            <a:ext cx="4667250" cy="381635"/>
          </a:xfrm>
          <a:prstGeom prst="rect">
            <a:avLst/>
          </a:prstGeom>
          <a:ln>
            <a:noFill/>
          </a:ln>
          <a:extLst>
            <a:ext uri="{53640926-AAD7-44D8-BBD7-CCE9431645EC}">
              <a14:shadowObscured xmlns:a14="http://schemas.microsoft.com/office/drawing/2010/main"/>
            </a:ext>
            <a:ext uri="{FAA26D3D-D897-4be2-8F04-BA451C77F1D7}">
              <ma14:placeholderFlag xmlns="" xmlns:ma14="http://schemas.microsoft.com/office/mac/drawingml/2011/main"/>
            </a:ext>
          </a:extLst>
        </p:spPr>
      </p:pic>
      <p:sp>
        <p:nvSpPr>
          <p:cNvPr id="9" name="Slide Number Placeholder 5"/>
          <p:cNvSpPr>
            <a:spLocks noGrp="1"/>
          </p:cNvSpPr>
          <p:nvPr>
            <p:ph type="sldNum" sz="quarter" idx="4"/>
          </p:nvPr>
        </p:nvSpPr>
        <p:spPr>
          <a:xfrm>
            <a:off x="4211261" y="6492875"/>
            <a:ext cx="2133600" cy="365125"/>
          </a:xfrm>
          <a:prstGeom prst="rect">
            <a:avLst/>
          </a:prstGeom>
        </p:spPr>
        <p:txBody>
          <a:bodyPr/>
          <a:lstStyle/>
          <a:p>
            <a:fld id="{AF88E988-FB04-AB4E-BE5A-59F242AF7F7A}" type="slidenum">
              <a:rPr lang="en-US" smtClean="0"/>
              <a:t>‹#›</a:t>
            </a:fld>
            <a:endParaRPr lang="en-US" dirty="0"/>
          </a:p>
        </p:txBody>
      </p:sp>
    </p:spTree>
    <p:extLst>
      <p:ext uri="{BB962C8B-B14F-4D97-AF65-F5344CB8AC3E}">
        <p14:creationId xmlns:p14="http://schemas.microsoft.com/office/powerpoint/2010/main" val="2184522619"/>
      </p:ext>
    </p:extLst>
  </p:cSld>
  <p:clrMap bg1="lt1" tx1="dk1" bg2="lt2" tx2="dk2" accent1="accent1" accent2="accent2" accent3="accent3" accent4="accent4" accent5="accent5" accent6="accent6" hlink="hlink" folHlink="folHlink"/>
  <p:sldLayoutIdLst>
    <p:sldLayoutId id="2147493487" r:id="rId1"/>
    <p:sldLayoutId id="2147493488" r:id="rId2"/>
    <p:sldLayoutId id="2147493489" r:id="rId3"/>
    <p:sldLayoutId id="2147493490" r:id="rId4"/>
    <p:sldLayoutId id="2147493491" r:id="rId5"/>
    <p:sldLayoutId id="2147493492" r:id="rId6"/>
    <p:sldLayoutId id="2147493493" r:id="rId7"/>
    <p:sldLayoutId id="2147493494" r:id="rId8"/>
    <p:sldLayoutId id="2147493495" r:id="rId9"/>
    <p:sldLayoutId id="2147493496" r:id="rId10"/>
    <p:sldLayoutId id="2147493497" r:id="rId11"/>
    <p:sldLayoutId id="2147493498" r:id="rId12"/>
    <p:sldLayoutId id="2147493499" r:id="rId13"/>
    <p:sldLayoutId id="2147493500" r:id="rId14"/>
    <p:sldLayoutId id="2147493501" r:id="rId15"/>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3.WAV"/><Relationship Id="rId7" Type="http://schemas.openxmlformats.org/officeDocument/2006/relationships/image" Target="../media/image23.wmf"/><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22.wmf"/><Relationship Id="rId5" Type="http://schemas.openxmlformats.org/officeDocument/2006/relationships/slideLayout" Target="../slideLayouts/slideLayout25.xml"/><Relationship Id="rId4" Type="http://schemas.openxmlformats.org/officeDocument/2006/relationships/audio" Target="../media/media3.WAV"/></Relationships>
</file>

<file path=ppt/slides/_rels/slide1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9.jpe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w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33.emf"/></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36.JPG"/><Relationship Id="rId5" Type="http://schemas.openxmlformats.org/officeDocument/2006/relationships/image" Target="../media/image34.png"/><Relationship Id="rId4"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wmv"/><Relationship Id="rId1" Type="http://schemas.microsoft.com/office/2007/relationships/media" Target="../media/media4.wmv"/><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13.xml"/><Relationship Id="rId4" Type="http://schemas.openxmlformats.org/officeDocument/2006/relationships/image" Target="../media/image42.JPG"/></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hyperlink" Target="https://training.lightsource.ca/local/media/Health_Hazard_Class_Descriptions.pdf" TargetMode="External"/><Relationship Id="rId2" Type="http://schemas.openxmlformats.org/officeDocument/2006/relationships/hyperlink" Target="https://training.lightsource.ca/local/media/Physical_Hazard_Class_Descriptions.pdf" TargetMode="Externa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5.xml"/><Relationship Id="rId4" Type="http://schemas.openxmlformats.org/officeDocument/2006/relationships/image" Target="../media/image53.jpe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3.xml"/><Relationship Id="rId4" Type="http://schemas.openxmlformats.org/officeDocument/2006/relationships/image" Target="../media/image59.jpeg"/></Relationships>
</file>

<file path=ppt/slides/_rels/slide4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G"/><Relationship Id="rId1" Type="http://schemas.openxmlformats.org/officeDocument/2006/relationships/slideLayout" Target="../slideLayouts/slideLayout13.xml"/><Relationship Id="rId4" Type="http://schemas.openxmlformats.org/officeDocument/2006/relationships/image" Target="../media/image65.jpeg"/></Relationships>
</file>

<file path=ppt/slides/_rels/slide44.xml.rels><?xml version="1.0" encoding="UTF-8" standalone="yes"?>
<Relationships xmlns="http://schemas.openxmlformats.org/package/2006/relationships"><Relationship Id="rId2" Type="http://schemas.openxmlformats.org/officeDocument/2006/relationships/hyperlink" Target="mailto:clsuso@lightsource.ca"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a:t>CLS </a:t>
            </a:r>
            <a:r>
              <a:rPr lang="en-CA" smtClean="0"/>
              <a:t>Safety </a:t>
            </a:r>
            <a:r>
              <a:rPr lang="en-CA" dirty="0"/>
              <a:t>Training for High School Students</a:t>
            </a:r>
          </a:p>
        </p:txBody>
      </p:sp>
      <p:sp>
        <p:nvSpPr>
          <p:cNvPr id="3" name="TextBox 2"/>
          <p:cNvSpPr txBox="1"/>
          <p:nvPr/>
        </p:nvSpPr>
        <p:spPr>
          <a:xfrm>
            <a:off x="3056709" y="5718825"/>
            <a:ext cx="5773783" cy="400110"/>
          </a:xfrm>
          <a:prstGeom prst="rect">
            <a:avLst/>
          </a:prstGeom>
          <a:noFill/>
        </p:spPr>
        <p:txBody>
          <a:bodyPr wrap="square" rtlCol="0">
            <a:spAutoFit/>
          </a:bodyPr>
          <a:lstStyle/>
          <a:p>
            <a:r>
              <a:rPr lang="en-CA" sz="1000" dirty="0"/>
              <a:t>The purpose of this training module is to provide high school students participating in education programs at CLS with an understanding of the safety considerations related to working in a scientific research facility. </a:t>
            </a:r>
          </a:p>
        </p:txBody>
      </p:sp>
      <p:sp>
        <p:nvSpPr>
          <p:cNvPr id="4" name="TextBox 3"/>
          <p:cNvSpPr txBox="1"/>
          <p:nvPr/>
        </p:nvSpPr>
        <p:spPr>
          <a:xfrm>
            <a:off x="3266901" y="3832166"/>
            <a:ext cx="2144684" cy="400110"/>
          </a:xfrm>
          <a:prstGeom prst="rect">
            <a:avLst/>
          </a:prstGeom>
          <a:noFill/>
        </p:spPr>
        <p:txBody>
          <a:bodyPr wrap="square" rtlCol="0">
            <a:spAutoFit/>
          </a:bodyPr>
          <a:lstStyle/>
          <a:p>
            <a:r>
              <a:rPr lang="en-CA" sz="2000" dirty="0" smtClean="0"/>
              <a:t>11.14.1.4 Rev. </a:t>
            </a:r>
            <a:r>
              <a:rPr lang="en-CA" sz="2000" dirty="0"/>
              <a:t>4</a:t>
            </a:r>
            <a:endParaRPr lang="en-CA" sz="2000" dirty="0">
              <a:solidFill>
                <a:srgbClr val="00B050"/>
              </a:solidFill>
            </a:endParaRPr>
          </a:p>
        </p:txBody>
      </p:sp>
    </p:spTree>
    <p:extLst>
      <p:ext uri="{BB962C8B-B14F-4D97-AF65-F5344CB8AC3E}">
        <p14:creationId xmlns:p14="http://schemas.microsoft.com/office/powerpoint/2010/main" val="34068092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077"/>
            <a:ext cx="8229600" cy="683305"/>
          </a:xfrm>
        </p:spPr>
        <p:txBody>
          <a:bodyPr>
            <a:normAutofit fontScale="90000"/>
          </a:bodyPr>
          <a:lstStyle/>
          <a:p>
            <a:r>
              <a:rPr lang="en-CA" sz="4000" dirty="0" smtClean="0"/>
              <a:t>Role of Supervisors</a:t>
            </a:r>
            <a:endParaRPr lang="en-CA" sz="4000" dirty="0"/>
          </a:p>
        </p:txBody>
      </p:sp>
      <p:sp>
        <p:nvSpPr>
          <p:cNvPr id="3" name="Content Placeholder 2"/>
          <p:cNvSpPr>
            <a:spLocks noGrp="1"/>
          </p:cNvSpPr>
          <p:nvPr>
            <p:ph idx="1"/>
          </p:nvPr>
        </p:nvSpPr>
        <p:spPr>
          <a:xfrm>
            <a:off x="457200" y="975360"/>
            <a:ext cx="8229600" cy="4523509"/>
          </a:xfrm>
        </p:spPr>
        <p:txBody>
          <a:bodyPr>
            <a:noAutofit/>
          </a:bodyPr>
          <a:lstStyle/>
          <a:p>
            <a:pPr marL="0" indent="0">
              <a:buNone/>
            </a:pPr>
            <a:r>
              <a:rPr lang="en-CA" sz="2400" dirty="0" smtClean="0"/>
              <a:t>When there is a group of students at the facility accompanied by supervisors designated by their school, there must also be a CLS staff person associated with their project or program.</a:t>
            </a:r>
          </a:p>
          <a:p>
            <a:pPr marL="0" indent="0">
              <a:buNone/>
            </a:pPr>
            <a:endParaRPr lang="en-CA" sz="800" dirty="0" smtClean="0"/>
          </a:p>
          <a:p>
            <a:r>
              <a:rPr lang="en-CA" sz="2200" dirty="0" smtClean="0"/>
              <a:t>The role of a supervisor designated by the school is to:</a:t>
            </a:r>
          </a:p>
          <a:p>
            <a:pPr lvl="1"/>
            <a:r>
              <a:rPr lang="en-CA" sz="2000" dirty="0" smtClean="0"/>
              <a:t>Prevent student participation in any activity they feel is unsafe</a:t>
            </a:r>
          </a:p>
          <a:p>
            <a:pPr lvl="1"/>
            <a:r>
              <a:rPr lang="en-CA" sz="2000" dirty="0" smtClean="0"/>
              <a:t>Care specifically for the well-being of the students (food, water, emotions, etc)</a:t>
            </a:r>
          </a:p>
          <a:p>
            <a:pPr lvl="1"/>
            <a:endParaRPr lang="en-CA" sz="800" dirty="0"/>
          </a:p>
          <a:p>
            <a:r>
              <a:rPr lang="en-CA" sz="2200" dirty="0" smtClean="0"/>
              <a:t>The role of CLS staff is to:</a:t>
            </a:r>
          </a:p>
          <a:p>
            <a:pPr lvl="1"/>
            <a:r>
              <a:rPr lang="en-CA" sz="2000" dirty="0" smtClean="0"/>
              <a:t>Enable the safe conduct of the experiment or other facility-related activity</a:t>
            </a:r>
          </a:p>
          <a:p>
            <a:pPr lvl="1"/>
            <a:r>
              <a:rPr lang="en-CA" sz="2000" dirty="0" smtClean="0"/>
              <a:t>Care specifically for the safety of people (including students and school supervisors) and of equipment</a:t>
            </a:r>
          </a:p>
          <a:p>
            <a:pPr lvl="1"/>
            <a:r>
              <a:rPr lang="en-CA" sz="2000" dirty="0" smtClean="0"/>
              <a:t>Ensure all CLS policies are followed</a:t>
            </a:r>
          </a:p>
        </p:txBody>
      </p:sp>
      <p:sp>
        <p:nvSpPr>
          <p:cNvPr id="6" name="Slide Number Placeholder 5"/>
          <p:cNvSpPr>
            <a:spLocks/>
          </p:cNvSpPr>
          <p:nvPr/>
        </p:nvSpPr>
        <p:spPr>
          <a:xfrm>
            <a:off x="0" y="6492875"/>
            <a:ext cx="2133600" cy="365125"/>
          </a:xfrm>
          <a:prstGeom prst="rect">
            <a:avLst/>
          </a:prstGeom>
        </p:spPr>
        <p:txBody>
          <a:bodyPr/>
          <a:lstStyle/>
          <a:p>
            <a:fld id="{2066355A-084C-D24E-9AD2-7E4FC41EA627}" type="slidenum">
              <a:rPr lang="en-US" smtClean="0"/>
              <a:t>10</a:t>
            </a:fld>
            <a:endParaRPr lang="en-US" dirty="0"/>
          </a:p>
        </p:txBody>
      </p:sp>
    </p:spTree>
    <p:extLst>
      <p:ext uri="{BB962C8B-B14F-4D97-AF65-F5344CB8AC3E}">
        <p14:creationId xmlns:p14="http://schemas.microsoft.com/office/powerpoint/2010/main" val="8454912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644"/>
            <a:ext cx="8229600" cy="890282"/>
          </a:xfrm>
        </p:spPr>
        <p:txBody>
          <a:bodyPr vert="horz" lIns="91440" tIns="45720" rIns="91440" bIns="45720" rtlCol="0" anchor="ctr">
            <a:normAutofit/>
          </a:bodyPr>
          <a:lstStyle/>
          <a:p>
            <a:r>
              <a:rPr lang="en-US" sz="4000" dirty="0"/>
              <a:t>Role of </a:t>
            </a:r>
            <a:r>
              <a:rPr lang="en-US" sz="3600" dirty="0"/>
              <a:t>the</a:t>
            </a:r>
            <a:r>
              <a:rPr lang="en-US" sz="4000" dirty="0"/>
              <a:t> Student</a:t>
            </a:r>
            <a:endParaRPr lang="en-CA" sz="4000" dirty="0"/>
          </a:p>
        </p:txBody>
      </p:sp>
      <p:sp>
        <p:nvSpPr>
          <p:cNvPr id="3" name="Content Placeholder 2"/>
          <p:cNvSpPr>
            <a:spLocks noGrp="1"/>
          </p:cNvSpPr>
          <p:nvPr>
            <p:ph idx="1"/>
          </p:nvPr>
        </p:nvSpPr>
        <p:spPr>
          <a:xfrm>
            <a:off x="263047" y="1165465"/>
            <a:ext cx="8655485" cy="4525963"/>
          </a:xfrm>
        </p:spPr>
        <p:txBody>
          <a:bodyPr>
            <a:noAutofit/>
          </a:bodyPr>
          <a:lstStyle/>
          <a:p>
            <a:r>
              <a:rPr lang="en-US" sz="2400" dirty="0">
                <a:solidFill>
                  <a:srgbClr val="FF0000"/>
                </a:solidFill>
              </a:rPr>
              <a:t>Report </a:t>
            </a:r>
            <a:r>
              <a:rPr lang="en-US" sz="2400" dirty="0" smtClean="0">
                <a:solidFill>
                  <a:srgbClr val="FF0000"/>
                </a:solidFill>
              </a:rPr>
              <a:t>security </a:t>
            </a:r>
            <a:r>
              <a:rPr lang="en-US" sz="2400" dirty="0">
                <a:solidFill>
                  <a:srgbClr val="FF0000"/>
                </a:solidFill>
              </a:rPr>
              <a:t>incidents to your supervisor immediately</a:t>
            </a:r>
            <a:r>
              <a:rPr lang="en-US" sz="2400" dirty="0"/>
              <a:t>. </a:t>
            </a:r>
            <a:endParaRPr lang="en-CA" sz="2400" dirty="0"/>
          </a:p>
          <a:p>
            <a:pPr marL="0" indent="0">
              <a:buNone/>
            </a:pPr>
            <a:endParaRPr lang="en-CA" sz="800" b="1" dirty="0" smtClean="0"/>
          </a:p>
          <a:p>
            <a:r>
              <a:rPr lang="en-US" sz="2400" dirty="0" smtClean="0">
                <a:solidFill>
                  <a:srgbClr val="FF0000"/>
                </a:solidFill>
              </a:rPr>
              <a:t>Notify </a:t>
            </a:r>
            <a:r>
              <a:rPr lang="en-US" sz="2400" dirty="0">
                <a:solidFill>
                  <a:srgbClr val="FF0000"/>
                </a:solidFill>
              </a:rPr>
              <a:t>a supervisor </a:t>
            </a:r>
            <a:r>
              <a:rPr lang="en-US" sz="2400" dirty="0" smtClean="0">
                <a:solidFill>
                  <a:srgbClr val="FF0000"/>
                </a:solidFill>
              </a:rPr>
              <a:t>immediately, </a:t>
            </a:r>
            <a:r>
              <a:rPr lang="en-US" sz="2400" dirty="0"/>
              <a:t>if</a:t>
            </a:r>
            <a:r>
              <a:rPr lang="en-US" sz="2400" dirty="0" smtClean="0"/>
              <a:t> there is an accident, injury </a:t>
            </a:r>
            <a:r>
              <a:rPr lang="en-US" sz="2400" dirty="0"/>
              <a:t>or </a:t>
            </a:r>
            <a:r>
              <a:rPr lang="en-US" sz="2400" dirty="0" smtClean="0"/>
              <a:t>emergency</a:t>
            </a:r>
            <a:r>
              <a:rPr lang="en-US" sz="2400" dirty="0"/>
              <a:t> </a:t>
            </a:r>
            <a:r>
              <a:rPr lang="en-US" sz="2400" dirty="0" smtClean="0"/>
              <a:t>– or if there is </a:t>
            </a:r>
            <a:r>
              <a:rPr lang="en-US" sz="2400" b="1" i="1" dirty="0" smtClean="0"/>
              <a:t>potential</a:t>
            </a:r>
            <a:r>
              <a:rPr lang="en-US" sz="2400" dirty="0" smtClean="0"/>
              <a:t> for one.</a:t>
            </a:r>
            <a:endParaRPr lang="en-CA" sz="2400" dirty="0"/>
          </a:p>
          <a:p>
            <a:endParaRPr lang="en-CA" sz="800" b="1" dirty="0"/>
          </a:p>
          <a:p>
            <a:endParaRPr lang="en-CA" sz="800" b="1" dirty="0"/>
          </a:p>
          <a:p>
            <a:endParaRPr lang="en-CA" sz="800" dirty="0"/>
          </a:p>
          <a:p>
            <a:pPr marL="0" indent="0">
              <a:buNone/>
            </a:pPr>
            <a:r>
              <a:rPr lang="en-US" sz="2400" dirty="0" smtClean="0"/>
              <a:t>You may feel a bit uncomfortable questioning a staff member or supervisor about safety, but remember </a:t>
            </a:r>
            <a:r>
              <a:rPr lang="en-US" sz="2400" dirty="0"/>
              <a:t>… </a:t>
            </a:r>
            <a:r>
              <a:rPr lang="en-US" sz="2400" dirty="0" smtClean="0"/>
              <a:t>everyone</a:t>
            </a:r>
            <a:r>
              <a:rPr lang="en-US" sz="2400" dirty="0"/>
              <a:t>, including </a:t>
            </a:r>
            <a:r>
              <a:rPr lang="en-US" sz="2400" dirty="0" smtClean="0"/>
              <a:t>students, is responsible </a:t>
            </a:r>
            <a:r>
              <a:rPr lang="en-US" sz="2400" dirty="0"/>
              <a:t>for </a:t>
            </a:r>
            <a:r>
              <a:rPr lang="en-US" sz="2400" dirty="0" smtClean="0"/>
              <a:t>their own safety and asking questions is a good thing!</a:t>
            </a:r>
            <a:r>
              <a:rPr lang="en-US" sz="2400" baseline="30000" dirty="0" smtClean="0"/>
              <a:t> </a:t>
            </a:r>
            <a:r>
              <a:rPr lang="en-US" sz="2400" dirty="0" smtClean="0"/>
              <a:t> </a:t>
            </a:r>
            <a:r>
              <a:rPr lang="en-US" sz="2400" dirty="0" smtClean="0">
                <a:sym typeface="Wingdings" panose="05000000000000000000" pitchFamily="2" charset="2"/>
              </a:rPr>
              <a:t></a:t>
            </a:r>
            <a:endParaRPr lang="en-CA" sz="2400" baseline="30000" dirty="0"/>
          </a:p>
          <a:p>
            <a:pPr marL="0" indent="0">
              <a:buNone/>
            </a:pPr>
            <a:endParaRPr lang="en-CA" sz="2000" dirty="0"/>
          </a:p>
          <a:p>
            <a:endParaRPr lang="en-CA" sz="2000" dirty="0"/>
          </a:p>
        </p:txBody>
      </p:sp>
      <p:sp>
        <p:nvSpPr>
          <p:cNvPr id="6" name="Slide Number Placeholder 5"/>
          <p:cNvSpPr>
            <a:spLocks noGrp="1"/>
          </p:cNvSpPr>
          <p:nvPr>
            <p:ph type="sldNum" sz="quarter" idx="12"/>
          </p:nvPr>
        </p:nvSpPr>
        <p:spPr>
          <a:xfrm>
            <a:off x="0" y="6487873"/>
            <a:ext cx="2133600" cy="365125"/>
          </a:xfrm>
        </p:spPr>
        <p:txBody>
          <a:bodyPr/>
          <a:lstStyle/>
          <a:p>
            <a:fld id="{2066355A-084C-D24E-9AD2-7E4FC41EA627}" type="slidenum">
              <a:rPr lang="en-US" smtClean="0"/>
              <a:t>11</a:t>
            </a:fld>
            <a:endParaRPr lang="en-US" dirty="0"/>
          </a:p>
        </p:txBody>
      </p:sp>
    </p:spTree>
    <p:extLst>
      <p:ext uri="{BB962C8B-B14F-4D97-AF65-F5344CB8AC3E}">
        <p14:creationId xmlns:p14="http://schemas.microsoft.com/office/powerpoint/2010/main" val="11107692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852" y="-68824"/>
            <a:ext cx="3248297" cy="914400"/>
          </a:xfrm>
        </p:spPr>
        <p:txBody>
          <a:bodyPr/>
          <a:lstStyle/>
          <a:p>
            <a:pPr eaLnBrk="1" hangingPunct="1">
              <a:defRPr/>
            </a:pPr>
            <a:r>
              <a:rPr lang="en-CA" dirty="0" smtClean="0"/>
              <a:t>CLS Signage</a:t>
            </a:r>
          </a:p>
        </p:txBody>
      </p:sp>
      <p:sp>
        <p:nvSpPr>
          <p:cNvPr id="19459" name="Content Placeholder 2"/>
          <p:cNvSpPr>
            <a:spLocks noGrp="1"/>
          </p:cNvSpPr>
          <p:nvPr>
            <p:ph idx="1"/>
          </p:nvPr>
        </p:nvSpPr>
        <p:spPr>
          <a:xfrm>
            <a:off x="93407" y="600201"/>
            <a:ext cx="8957187" cy="1430953"/>
          </a:xfrm>
        </p:spPr>
        <p:txBody>
          <a:bodyPr>
            <a:noAutofit/>
          </a:bodyPr>
          <a:lstStyle/>
          <a:p>
            <a:pPr marL="0" indent="0" algn="ctr">
              <a:buNone/>
            </a:pPr>
            <a:r>
              <a:rPr lang="en-CA" altLang="en-US" sz="2400" dirty="0"/>
              <a:t>Signs are posted to communicate restricted areas and information about related safety requirements. </a:t>
            </a:r>
          </a:p>
          <a:p>
            <a:pPr marL="0" indent="0" algn="ctr">
              <a:buNone/>
            </a:pPr>
            <a:r>
              <a:rPr lang="en-CA" altLang="en-US" sz="2400" b="1" i="1" u="sng" dirty="0">
                <a:solidFill>
                  <a:srgbClr val="FF0000"/>
                </a:solidFill>
                <a:effectLst>
                  <a:outerShdw blurRad="38100" dist="38100" dir="2700000" algn="tl">
                    <a:srgbClr val="000000">
                      <a:alpha val="43137"/>
                    </a:srgbClr>
                  </a:outerShdw>
                </a:effectLst>
              </a:rPr>
              <a:t>You </a:t>
            </a:r>
            <a:r>
              <a:rPr lang="en-CA" altLang="en-US" sz="2400" b="1" i="1" u="dbl" dirty="0">
                <a:solidFill>
                  <a:srgbClr val="FF0000"/>
                </a:solidFill>
                <a:effectLst>
                  <a:outerShdw blurRad="38100" dist="38100" dir="2700000" algn="tl">
                    <a:srgbClr val="000000">
                      <a:alpha val="43137"/>
                    </a:srgbClr>
                  </a:outerShdw>
                </a:effectLst>
              </a:rPr>
              <a:t>must</a:t>
            </a:r>
            <a:r>
              <a:rPr lang="en-CA" altLang="en-US" sz="2400" u="sng" dirty="0">
                <a:solidFill>
                  <a:srgbClr val="FF0000"/>
                </a:solidFill>
                <a:effectLst>
                  <a:outerShdw blurRad="38100" dist="38100" dir="2700000" algn="tl">
                    <a:srgbClr val="000000">
                      <a:alpha val="43137"/>
                    </a:srgbClr>
                  </a:outerShdw>
                </a:effectLst>
              </a:rPr>
              <a:t> </a:t>
            </a:r>
            <a:r>
              <a:rPr lang="en-CA" altLang="en-US" sz="2400" b="1" i="1" u="sng" dirty="0">
                <a:solidFill>
                  <a:srgbClr val="FF0000"/>
                </a:solidFill>
                <a:effectLst>
                  <a:outerShdw blurRad="38100" dist="38100" dir="2700000" algn="tl">
                    <a:srgbClr val="000000">
                      <a:alpha val="43137"/>
                    </a:srgbClr>
                  </a:outerShdw>
                </a:effectLst>
              </a:rPr>
              <a:t>respect all signs! </a:t>
            </a:r>
          </a:p>
          <a:p>
            <a:pPr marL="0" indent="0" algn="ctr">
              <a:buNone/>
            </a:pPr>
            <a:endParaRPr lang="en-CA" altLang="en-US" sz="1000" b="1" i="1" u="sng" dirty="0">
              <a:solidFill>
                <a:srgbClr val="FF0000"/>
              </a:solidFill>
              <a:effectLst>
                <a:outerShdw blurRad="38100" dist="38100" dir="2700000" algn="tl">
                  <a:srgbClr val="000000">
                    <a:alpha val="43137"/>
                  </a:srgbClr>
                </a:outerShdw>
              </a:effectLst>
            </a:endParaRPr>
          </a:p>
          <a:p>
            <a:pPr marL="0" indent="0" algn="ctr">
              <a:buFont typeface="Wingdings" panose="05000000000000000000" pitchFamily="2" charset="2"/>
              <a:buNone/>
            </a:pPr>
            <a:r>
              <a:rPr lang="en-CA" altLang="en-US" sz="2400" dirty="0">
                <a:solidFill>
                  <a:srgbClr val="FF0000"/>
                </a:solidFill>
                <a:effectLst>
                  <a:outerShdw blurRad="38100" dist="38100" dir="2700000" algn="tl">
                    <a:srgbClr val="000000">
                      <a:alpha val="43137"/>
                    </a:srgbClr>
                  </a:outerShdw>
                </a:effectLst>
              </a:rPr>
              <a:t>Respect all Restricted Area </a:t>
            </a:r>
            <a:r>
              <a:rPr lang="en-CA" altLang="en-US" sz="2400" dirty="0" smtClean="0">
                <a:solidFill>
                  <a:srgbClr val="FF0000"/>
                </a:solidFill>
                <a:effectLst>
                  <a:outerShdw blurRad="38100" dist="38100" dir="2700000" algn="tl">
                    <a:srgbClr val="000000">
                      <a:alpha val="43137"/>
                    </a:srgbClr>
                  </a:outerShdw>
                </a:effectLst>
              </a:rPr>
              <a:t>signs and </a:t>
            </a:r>
            <a:r>
              <a:rPr lang="en-CA" altLang="en-US" sz="2400" u="sng" dirty="0" smtClean="0">
                <a:solidFill>
                  <a:srgbClr val="FF0000"/>
                </a:solidFill>
                <a:effectLst>
                  <a:outerShdw blurRad="38100" dist="38100" dir="2700000" algn="tl">
                    <a:srgbClr val="000000">
                      <a:alpha val="43137"/>
                    </a:srgbClr>
                  </a:outerShdw>
                </a:effectLst>
              </a:rPr>
              <a:t>never</a:t>
            </a:r>
            <a:r>
              <a:rPr lang="en-CA" altLang="en-US" sz="2400" dirty="0" smtClean="0">
                <a:solidFill>
                  <a:srgbClr val="FF0000"/>
                </a:solidFill>
                <a:effectLst>
                  <a:outerShdw blurRad="38100" dist="38100" dir="2700000" algn="tl">
                    <a:srgbClr val="000000">
                      <a:alpha val="43137"/>
                    </a:srgbClr>
                  </a:outerShdw>
                </a:effectLst>
              </a:rPr>
              <a:t> adjust or remove them! </a:t>
            </a:r>
            <a:r>
              <a:rPr lang="en-CA" altLang="en-US" sz="2400" dirty="0"/>
              <a:t>Only a </a:t>
            </a:r>
            <a:r>
              <a:rPr lang="en-CA" altLang="en-US" sz="2400" b="1" u="sng" dirty="0"/>
              <a:t>properly trained </a:t>
            </a:r>
            <a:r>
              <a:rPr lang="en-CA" altLang="en-US" sz="2400" b="1" u="sng" dirty="0" smtClean="0"/>
              <a:t>supervisor </a:t>
            </a:r>
            <a:r>
              <a:rPr lang="en-CA" altLang="en-US" sz="2400" dirty="0"/>
              <a:t>can escort you into that area, and only if you </a:t>
            </a:r>
            <a:r>
              <a:rPr lang="en-CA" altLang="en-US" sz="2400" u="sng" dirty="0"/>
              <a:t>need</a:t>
            </a:r>
            <a:r>
              <a:rPr lang="en-CA" altLang="en-US" sz="2400" dirty="0"/>
              <a:t> to be there. </a:t>
            </a:r>
          </a:p>
        </p:txBody>
      </p:sp>
      <p:pic>
        <p:nvPicPr>
          <p:cNvPr id="1946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1873" y="3301909"/>
            <a:ext cx="3538503" cy="2731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p:cNvSpPr>
          <p:nvPr/>
        </p:nvSpPr>
        <p:spPr>
          <a:xfrm>
            <a:off x="0" y="6505401"/>
            <a:ext cx="2133600" cy="365125"/>
          </a:xfrm>
          <a:prstGeom prst="rect">
            <a:avLst/>
          </a:prstGeom>
        </p:spPr>
        <p:txBody>
          <a:bodyPr/>
          <a:lstStyle/>
          <a:p>
            <a:fld id="{2066355A-084C-D24E-9AD2-7E4FC41EA627}" type="slidenum">
              <a:rPr lang="en-US" smtClean="0"/>
              <a:t>12</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407" y="3301909"/>
            <a:ext cx="3642152" cy="2731614"/>
          </a:xfrm>
          <a:prstGeom prst="rect">
            <a:avLst/>
          </a:prstGeom>
        </p:spPr>
      </p:pic>
    </p:spTree>
    <p:extLst>
      <p:ext uri="{BB962C8B-B14F-4D97-AF65-F5344CB8AC3E}">
        <p14:creationId xmlns:p14="http://schemas.microsoft.com/office/powerpoint/2010/main" val="291550285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5" name="Rectangle 9"/>
          <p:cNvSpPr>
            <a:spLocks noGrp="1" noChangeArrowheads="1"/>
          </p:cNvSpPr>
          <p:nvPr>
            <p:ph type="title"/>
          </p:nvPr>
        </p:nvSpPr>
        <p:spPr>
          <a:xfrm>
            <a:off x="457200" y="0"/>
            <a:ext cx="8229600" cy="1143000"/>
          </a:xfrm>
        </p:spPr>
        <p:txBody>
          <a:bodyPr/>
          <a:lstStyle/>
          <a:p>
            <a:pPr eaLnBrk="1" hangingPunct="1">
              <a:defRPr/>
            </a:pPr>
            <a:r>
              <a:rPr lang="en-US" dirty="0" smtClean="0"/>
              <a:t>Building Evacuation</a:t>
            </a:r>
          </a:p>
        </p:txBody>
      </p:sp>
      <p:sp>
        <p:nvSpPr>
          <p:cNvPr id="28675" name="Rectangle 10"/>
          <p:cNvSpPr>
            <a:spLocks noGrp="1" noChangeArrowheads="1"/>
          </p:cNvSpPr>
          <p:nvPr>
            <p:ph idx="1"/>
          </p:nvPr>
        </p:nvSpPr>
        <p:spPr>
          <a:xfrm>
            <a:off x="228600" y="1155221"/>
            <a:ext cx="8686800" cy="4800600"/>
          </a:xfrm>
        </p:spPr>
        <p:txBody>
          <a:bodyPr/>
          <a:lstStyle/>
          <a:p>
            <a:pPr eaLnBrk="1" hangingPunct="1"/>
            <a:r>
              <a:rPr lang="en-US" altLang="en-US" sz="2700" dirty="0"/>
              <a:t>All personnel must leave the building </a:t>
            </a:r>
            <a:r>
              <a:rPr lang="en-US" altLang="en-US" sz="2700" dirty="0" smtClean="0"/>
              <a:t>when the </a:t>
            </a:r>
            <a:r>
              <a:rPr lang="en-US" altLang="en-US" sz="2700" dirty="0"/>
              <a:t>fire alarm sounds and white lights flash </a:t>
            </a:r>
            <a:r>
              <a:rPr lang="en-US" altLang="en-US" sz="2700" dirty="0" smtClean="0"/>
              <a:t>intermittently.</a:t>
            </a:r>
            <a:endParaRPr lang="en-US" altLang="en-US" sz="2700" dirty="0"/>
          </a:p>
          <a:p>
            <a:pPr lvl="1" eaLnBrk="1" hangingPunct="1"/>
            <a:r>
              <a:rPr lang="en-US" altLang="en-US" sz="2300" dirty="0"/>
              <a:t>double click the icon to listen to the alarm </a:t>
            </a:r>
          </a:p>
          <a:p>
            <a:pPr eaLnBrk="1" hangingPunct="1"/>
            <a:r>
              <a:rPr lang="en-US" altLang="en-US" sz="2700" dirty="0"/>
              <a:t>Leave the building through the </a:t>
            </a:r>
            <a:r>
              <a:rPr lang="en-US" altLang="en-US" sz="2700" dirty="0" smtClean="0"/>
              <a:t>nearest exit </a:t>
            </a:r>
            <a:r>
              <a:rPr lang="en-US" altLang="en-US" sz="2700" dirty="0"/>
              <a:t>and assemble </a:t>
            </a:r>
            <a:r>
              <a:rPr lang="en-US" altLang="en-US" sz="2700" dirty="0" smtClean="0"/>
              <a:t>on the grass near the CLS sign, by the road. (</a:t>
            </a:r>
            <a:r>
              <a:rPr lang="en-US" altLang="en-US" sz="2700" dirty="0"/>
              <a:t>see map and photo next slide).</a:t>
            </a:r>
          </a:p>
          <a:p>
            <a:pPr lvl="1" eaLnBrk="1" hangingPunct="1"/>
            <a:r>
              <a:rPr lang="en-US" altLang="en-US" sz="2300" dirty="0">
                <a:solidFill>
                  <a:srgbClr val="FF3300"/>
                </a:solidFill>
                <a:effectLst>
                  <a:outerShdw blurRad="38100" dist="38100" dir="2700000" algn="tl">
                    <a:srgbClr val="000000">
                      <a:alpha val="43137"/>
                    </a:srgbClr>
                  </a:outerShdw>
                </a:effectLst>
              </a:rPr>
              <a:t>Find one of your supervisors as quickly as you can</a:t>
            </a:r>
          </a:p>
          <a:p>
            <a:pPr lvl="1" eaLnBrk="1" hangingPunct="1"/>
            <a:r>
              <a:rPr lang="en-US" altLang="en-US" sz="2300" dirty="0">
                <a:solidFill>
                  <a:srgbClr val="FF3300"/>
                </a:solidFill>
                <a:effectLst>
                  <a:outerShdw blurRad="38100" dist="38100" dir="2700000" algn="tl">
                    <a:srgbClr val="000000">
                      <a:alpha val="43137"/>
                    </a:srgbClr>
                  </a:outerShdw>
                </a:effectLst>
              </a:rPr>
              <a:t>If you cannot find a supervisor, ask for help from any CLS employee</a:t>
            </a:r>
          </a:p>
          <a:p>
            <a:pPr eaLnBrk="1" hangingPunct="1"/>
            <a:r>
              <a:rPr lang="en-US" altLang="en-US" sz="2700" dirty="0"/>
              <a:t>Remain at the </a:t>
            </a:r>
            <a:r>
              <a:rPr lang="en-US" altLang="en-US" sz="2700" dirty="0" smtClean="0"/>
              <a:t>assembly area </a:t>
            </a:r>
            <a:r>
              <a:rPr lang="en-US" altLang="en-US" sz="2700" dirty="0"/>
              <a:t>until your supervisors give </a:t>
            </a:r>
            <a:r>
              <a:rPr lang="en-US" altLang="en-US" sz="2700" dirty="0" smtClean="0"/>
              <a:t>instructions</a:t>
            </a:r>
            <a:r>
              <a:rPr lang="en-US" altLang="en-US" sz="2700" dirty="0"/>
              <a:t>.</a:t>
            </a:r>
          </a:p>
        </p:txBody>
      </p:sp>
      <p:pic>
        <p:nvPicPr>
          <p:cNvPr id="19473" name="Fire2791.wav">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7058401" y="1802556"/>
            <a:ext cx="720634" cy="720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p:cNvSpPr>
          <p:nvPr/>
        </p:nvSpPr>
        <p:spPr>
          <a:xfrm>
            <a:off x="0" y="6487873"/>
            <a:ext cx="2133600" cy="365125"/>
          </a:xfrm>
          <a:prstGeom prst="rect">
            <a:avLst/>
          </a:prstGeom>
        </p:spPr>
        <p:txBody>
          <a:bodyPr/>
          <a:lstStyle/>
          <a:p>
            <a:fld id="{2066355A-084C-D24E-9AD2-7E4FC41EA627}" type="slidenum">
              <a:rPr lang="en-US" smtClean="0"/>
              <a:t>13</a:t>
            </a:fld>
            <a:endParaRPr lang="en-US" dirty="0"/>
          </a:p>
        </p:txBody>
      </p:sp>
    </p:spTree>
    <p:extLst>
      <p:ext uri="{BB962C8B-B14F-4D97-AF65-F5344CB8AC3E}">
        <p14:creationId xmlns:p14="http://schemas.microsoft.com/office/powerpoint/2010/main" val="276060413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9473"/>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6000" fill="hold"/>
                                        <p:tgtEl>
                                          <p:spTgt spid="19473"/>
                                        </p:tgtEl>
                                      </p:cBhvr>
                                    </p:cmd>
                                  </p:childTnLst>
                                </p:cTn>
                              </p:par>
                            </p:childTnLst>
                          </p:cTn>
                        </p:par>
                      </p:childTnLst>
                    </p:cTn>
                  </p:par>
                </p:childTnLst>
              </p:cTn>
              <p:nextCondLst>
                <p:cond evt="onClick" delay="0">
                  <p:tgtEl>
                    <p:spTgt spid="19473"/>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947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5794" y="1028964"/>
            <a:ext cx="4719784" cy="4593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705" name="Text Box 22"/>
          <p:cNvSpPr txBox="1">
            <a:spLocks noChangeArrowheads="1"/>
          </p:cNvSpPr>
          <p:nvPr/>
        </p:nvSpPr>
        <p:spPr bwMode="auto">
          <a:xfrm>
            <a:off x="7811072" y="1447906"/>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en-US" sz="1200" b="1" dirty="0">
                <a:solidFill>
                  <a:srgbClr val="FF0000"/>
                </a:solidFill>
              </a:rPr>
              <a:t>Meeting Area</a:t>
            </a:r>
          </a:p>
        </p:txBody>
      </p:sp>
      <p:sp>
        <p:nvSpPr>
          <p:cNvPr id="29706" name="Line 23"/>
          <p:cNvSpPr>
            <a:spLocks noChangeShapeType="1"/>
          </p:cNvSpPr>
          <p:nvPr/>
        </p:nvSpPr>
        <p:spPr bwMode="auto">
          <a:xfrm flipH="1" flipV="1">
            <a:off x="7357636" y="1463671"/>
            <a:ext cx="453436" cy="121554"/>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CA" dirty="0"/>
          </a:p>
        </p:txBody>
      </p:sp>
      <p:sp>
        <p:nvSpPr>
          <p:cNvPr id="3" name="TextBox 2"/>
          <p:cNvSpPr txBox="1"/>
          <p:nvPr/>
        </p:nvSpPr>
        <p:spPr>
          <a:xfrm>
            <a:off x="7774216" y="5382554"/>
            <a:ext cx="1202633" cy="430887"/>
          </a:xfrm>
          <a:prstGeom prst="rect">
            <a:avLst/>
          </a:prstGeom>
          <a:noFill/>
        </p:spPr>
        <p:txBody>
          <a:bodyPr wrap="square" rtlCol="0">
            <a:spAutoFit/>
          </a:bodyPr>
          <a:lstStyle/>
          <a:p>
            <a:r>
              <a:rPr lang="en-CA" sz="1100" b="1" dirty="0" smtClean="0">
                <a:solidFill>
                  <a:srgbClr val="FF0000"/>
                </a:solidFill>
                <a:latin typeface="Times New Roman" panose="02020603050405020304" pitchFamily="18" charset="0"/>
                <a:cs typeface="Times New Roman" panose="02020603050405020304" pitchFamily="18" charset="0"/>
              </a:rPr>
              <a:t>Red dots are emergency exits</a:t>
            </a:r>
            <a:endParaRPr lang="en-CA" sz="1100" b="1" dirty="0">
              <a:solidFill>
                <a:srgbClr val="FF0000"/>
              </a:solidFill>
              <a:latin typeface="Times New Roman" panose="02020603050405020304" pitchFamily="18" charset="0"/>
              <a:cs typeface="Times New Roman" panose="02020603050405020304" pitchFamily="18" charset="0"/>
            </a:endParaRPr>
          </a:p>
        </p:txBody>
      </p:sp>
      <p:cxnSp>
        <p:nvCxnSpPr>
          <p:cNvPr id="5" name="Straight Arrow Connector 4"/>
          <p:cNvCxnSpPr/>
          <p:nvPr/>
        </p:nvCxnSpPr>
        <p:spPr>
          <a:xfrm flipH="1" flipV="1">
            <a:off x="7507962" y="4835902"/>
            <a:ext cx="457200" cy="54665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7146235" y="5382554"/>
            <a:ext cx="676897" cy="22575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3438" name="Rectangle 14"/>
          <p:cNvSpPr>
            <a:spLocks noGrp="1" noChangeArrowheads="1"/>
          </p:cNvSpPr>
          <p:nvPr>
            <p:ph type="title" idx="4294967295"/>
          </p:nvPr>
        </p:nvSpPr>
        <p:spPr>
          <a:xfrm>
            <a:off x="1143000" y="0"/>
            <a:ext cx="7848600" cy="838200"/>
          </a:xfrm>
          <a:prstGeom prst="rect">
            <a:avLst/>
          </a:prstGeom>
          <a:solidFill>
            <a:schemeClr val="bg1"/>
          </a:solidFill>
        </p:spPr>
        <p:txBody>
          <a:bodyPr>
            <a:normAutofit fontScale="90000"/>
          </a:bodyPr>
          <a:lstStyle/>
          <a:p>
            <a:pPr eaLnBrk="1" hangingPunct="1">
              <a:defRPr/>
            </a:pPr>
            <a:r>
              <a:rPr lang="en-US" sz="3600" dirty="0" smtClean="0"/>
              <a:t>Building Evacuation Meeting Place:</a:t>
            </a:r>
            <a:br>
              <a:rPr lang="en-US" sz="3600" dirty="0" smtClean="0"/>
            </a:br>
            <a:r>
              <a:rPr lang="en-US" sz="3600" dirty="0" smtClean="0"/>
              <a:t>on the lawn by the CLS sign</a:t>
            </a:r>
          </a:p>
        </p:txBody>
      </p:sp>
      <p:sp>
        <p:nvSpPr>
          <p:cNvPr id="29699" name="Text Box 6"/>
          <p:cNvSpPr txBox="1">
            <a:spLocks noChangeArrowheads="1"/>
          </p:cNvSpPr>
          <p:nvPr/>
        </p:nvSpPr>
        <p:spPr bwMode="auto">
          <a:xfrm>
            <a:off x="533400" y="15240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ct val="50000"/>
              </a:spcBef>
            </a:pPr>
            <a:endParaRPr lang="en-CA" altLang="en-US" dirty="0"/>
          </a:p>
        </p:txBody>
      </p:sp>
      <p:pic>
        <p:nvPicPr>
          <p:cNvPr id="8" name="Picture 7"/>
          <p:cNvPicPr>
            <a:picLocks noChangeAspect="1"/>
          </p:cNvPicPr>
          <p:nvPr/>
        </p:nvPicPr>
        <p:blipFill rotWithShape="1">
          <a:blip r:embed="rId3"/>
          <a:srcRect r="33212" b="24406"/>
          <a:stretch/>
        </p:blipFill>
        <p:spPr>
          <a:xfrm>
            <a:off x="800097" y="979714"/>
            <a:ext cx="3432403" cy="3523368"/>
          </a:xfrm>
          <a:prstGeom prst="rect">
            <a:avLst/>
          </a:prstGeom>
        </p:spPr>
      </p:pic>
      <p:sp>
        <p:nvSpPr>
          <p:cNvPr id="6" name="TextBox 12"/>
          <p:cNvSpPr txBox="1"/>
          <p:nvPr/>
        </p:nvSpPr>
        <p:spPr>
          <a:xfrm>
            <a:off x="313151" y="4697417"/>
            <a:ext cx="3707545" cy="1323439"/>
          </a:xfrm>
          <a:prstGeom prst="rect">
            <a:avLst/>
          </a:prstGeom>
          <a:noFill/>
        </p:spPr>
        <p:txBody>
          <a:bodyPr wrap="square" rtlCol="0">
            <a:spAutoFit/>
          </a:bodyPr>
          <a:lstStyle/>
          <a:p>
            <a:pPr algn="just"/>
            <a:r>
              <a:rPr lang="en-CA" sz="2000" b="1" dirty="0" smtClean="0"/>
              <a:t>Emergency exits are located in stairwells in the corners of the building – fire alarm pull stations are located near the exits. </a:t>
            </a:r>
          </a:p>
        </p:txBody>
      </p:sp>
      <p:sp>
        <p:nvSpPr>
          <p:cNvPr id="14" name="Slide Number Placeholder 3"/>
          <p:cNvSpPr txBox="1">
            <a:spLocks/>
          </p:cNvSpPr>
          <p:nvPr/>
        </p:nvSpPr>
        <p:spPr>
          <a:xfrm>
            <a:off x="0" y="6487873"/>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14</a:t>
            </a:r>
            <a:endParaRPr lang="en-US" dirty="0"/>
          </a:p>
        </p:txBody>
      </p:sp>
    </p:spTree>
    <p:extLst>
      <p:ext uri="{BB962C8B-B14F-4D97-AF65-F5344CB8AC3E}">
        <p14:creationId xmlns:p14="http://schemas.microsoft.com/office/powerpoint/2010/main" val="362485369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4"/>
          <p:cNvSpPr>
            <a:spLocks noGrp="1" noChangeArrowheads="1"/>
          </p:cNvSpPr>
          <p:nvPr>
            <p:ph type="title"/>
          </p:nvPr>
        </p:nvSpPr>
        <p:spPr>
          <a:xfrm>
            <a:off x="1562100" y="228600"/>
            <a:ext cx="6019800" cy="685800"/>
          </a:xfrm>
        </p:spPr>
        <p:txBody>
          <a:bodyPr>
            <a:normAutofit fontScale="90000"/>
          </a:bodyPr>
          <a:lstStyle/>
          <a:p>
            <a:pPr eaLnBrk="1" hangingPunct="1">
              <a:defRPr/>
            </a:pPr>
            <a:r>
              <a:rPr lang="en-US" dirty="0" smtClean="0"/>
              <a:t>Hazards</a:t>
            </a:r>
          </a:p>
        </p:txBody>
      </p:sp>
      <p:sp>
        <p:nvSpPr>
          <p:cNvPr id="44035" name="Rectangle 5"/>
          <p:cNvSpPr>
            <a:spLocks noGrp="1" noChangeArrowheads="1"/>
          </p:cNvSpPr>
          <p:nvPr>
            <p:ph idx="1"/>
          </p:nvPr>
        </p:nvSpPr>
        <p:spPr>
          <a:xfrm>
            <a:off x="200416" y="914399"/>
            <a:ext cx="8743168" cy="5578475"/>
          </a:xfrm>
        </p:spPr>
        <p:txBody>
          <a:bodyPr>
            <a:normAutofit fontScale="70000" lnSpcReduction="20000"/>
          </a:bodyPr>
          <a:lstStyle/>
          <a:p>
            <a:pPr marL="1616075" indent="0">
              <a:buNone/>
              <a:tabLst>
                <a:tab pos="1790700" algn="l"/>
              </a:tabLst>
            </a:pPr>
            <a:r>
              <a:rPr lang="en-CA" altLang="en-US" dirty="0"/>
              <a:t>Hazards </a:t>
            </a:r>
            <a:r>
              <a:rPr lang="en-CA" altLang="en-US" dirty="0" smtClean="0"/>
              <a:t>may </a:t>
            </a:r>
            <a:r>
              <a:rPr lang="en-CA" altLang="en-US" dirty="0"/>
              <a:t>include:</a:t>
            </a:r>
          </a:p>
          <a:p>
            <a:pPr marL="1979613" lvl="2" indent="0">
              <a:tabLst>
                <a:tab pos="1790700" algn="l"/>
              </a:tabLst>
            </a:pPr>
            <a:r>
              <a:rPr lang="en-US" altLang="en-US" sz="2900" dirty="0"/>
              <a:t>Physical such as Noise or Heights</a:t>
            </a:r>
          </a:p>
          <a:p>
            <a:pPr marL="1979613" lvl="2" indent="0">
              <a:tabLst>
                <a:tab pos="1790700" algn="l"/>
              </a:tabLst>
            </a:pPr>
            <a:r>
              <a:rPr lang="en-US" altLang="en-US" sz="2900" dirty="0"/>
              <a:t>Cryogenic</a:t>
            </a:r>
          </a:p>
          <a:p>
            <a:pPr marL="1979613" lvl="2" indent="0">
              <a:tabLst>
                <a:tab pos="1790700" algn="l"/>
              </a:tabLst>
            </a:pPr>
            <a:r>
              <a:rPr lang="en-US" altLang="en-US" sz="2900" dirty="0" smtClean="0"/>
              <a:t>Electrical/Mechanical</a:t>
            </a:r>
            <a:endParaRPr lang="en-US" altLang="en-US" sz="2900" dirty="0"/>
          </a:p>
          <a:p>
            <a:pPr marL="1979613" lvl="2" indent="0">
              <a:tabLst>
                <a:tab pos="1790700" algn="l"/>
              </a:tabLst>
            </a:pPr>
            <a:r>
              <a:rPr lang="en-US" altLang="en-US" sz="2900" dirty="0"/>
              <a:t>Magnetic</a:t>
            </a:r>
          </a:p>
          <a:p>
            <a:pPr marL="1979613" lvl="2" indent="0">
              <a:tabLst>
                <a:tab pos="1790700" algn="l"/>
              </a:tabLst>
            </a:pPr>
            <a:r>
              <a:rPr lang="en-US" altLang="en-US" sz="2900" dirty="0" smtClean="0"/>
              <a:t>Radiological </a:t>
            </a:r>
            <a:r>
              <a:rPr lang="en-US" altLang="en-US" sz="2900" dirty="0"/>
              <a:t>(ionizing and non-ionizing)</a:t>
            </a:r>
          </a:p>
          <a:p>
            <a:pPr marL="1979613" lvl="2" indent="0">
              <a:tabLst>
                <a:tab pos="1790700" algn="l"/>
              </a:tabLst>
            </a:pPr>
            <a:r>
              <a:rPr lang="en-US" altLang="en-US" sz="2900" dirty="0"/>
              <a:t>Chemical/Biological</a:t>
            </a:r>
          </a:p>
          <a:p>
            <a:pPr marL="57150" indent="0">
              <a:buNone/>
            </a:pPr>
            <a:endParaRPr lang="en-US" altLang="en-US" sz="1300" dirty="0"/>
          </a:p>
          <a:p>
            <a:pPr marL="57150" indent="0">
              <a:buNone/>
            </a:pPr>
            <a:endParaRPr lang="en-US" altLang="en-US" sz="1300" dirty="0"/>
          </a:p>
          <a:p>
            <a:pPr marL="57150" indent="0">
              <a:buNone/>
            </a:pPr>
            <a:r>
              <a:rPr lang="en-US" altLang="en-US" dirty="0" smtClean="0"/>
              <a:t>Areas where there are hazards </a:t>
            </a:r>
            <a:r>
              <a:rPr lang="en-US" altLang="en-US" dirty="0"/>
              <a:t>are </a:t>
            </a:r>
            <a:r>
              <a:rPr lang="en-US" altLang="en-US" dirty="0" smtClean="0"/>
              <a:t>made safe for workers through </a:t>
            </a:r>
            <a:r>
              <a:rPr lang="en-US" altLang="en-US" dirty="0"/>
              <a:t>controls like restricting access, additional </a:t>
            </a:r>
            <a:r>
              <a:rPr lang="en-US" altLang="en-US" dirty="0" smtClean="0"/>
              <a:t>training, and </a:t>
            </a:r>
            <a:r>
              <a:rPr lang="en-US" altLang="en-US" dirty="0"/>
              <a:t>protective equipment</a:t>
            </a:r>
            <a:r>
              <a:rPr lang="en-US" altLang="en-US" dirty="0" smtClean="0"/>
              <a:t>. </a:t>
            </a:r>
          </a:p>
          <a:p>
            <a:pPr marL="57150" indent="0">
              <a:buNone/>
            </a:pPr>
            <a:endParaRPr lang="en-US" altLang="en-US" sz="1800" dirty="0"/>
          </a:p>
          <a:p>
            <a:pPr marL="57150" indent="0" algn="ctr">
              <a:buNone/>
            </a:pPr>
            <a:r>
              <a:rPr lang="en-US" altLang="en-US" sz="3400" dirty="0" smtClean="0">
                <a:solidFill>
                  <a:srgbClr val="FF0000"/>
                </a:solidFill>
                <a:effectLst>
                  <a:outerShdw blurRad="38100" dist="38100" dir="2700000" algn="tl">
                    <a:srgbClr val="000000">
                      <a:alpha val="43137"/>
                    </a:srgbClr>
                  </a:outerShdw>
                </a:effectLst>
              </a:rPr>
              <a:t>Be </a:t>
            </a:r>
            <a:r>
              <a:rPr lang="en-US" altLang="en-US" sz="3400" dirty="0">
                <a:solidFill>
                  <a:srgbClr val="FF0000"/>
                </a:solidFill>
                <a:effectLst>
                  <a:outerShdw blurRad="38100" dist="38100" dir="2700000" algn="tl">
                    <a:srgbClr val="000000">
                      <a:alpha val="43137"/>
                    </a:srgbClr>
                  </a:outerShdw>
                </a:effectLst>
              </a:rPr>
              <a:t>sure you </a:t>
            </a:r>
            <a:r>
              <a:rPr lang="en-US" altLang="en-US" sz="3400" dirty="0" smtClean="0">
                <a:solidFill>
                  <a:srgbClr val="FF0000"/>
                </a:solidFill>
                <a:effectLst>
                  <a:outerShdw blurRad="38100" dist="38100" dir="2700000" algn="tl">
                    <a:srgbClr val="000000">
                      <a:alpha val="43137"/>
                    </a:srgbClr>
                  </a:outerShdw>
                </a:effectLst>
              </a:rPr>
              <a:t>are able to </a:t>
            </a:r>
            <a:r>
              <a:rPr lang="en-US" altLang="en-US" sz="3400" dirty="0">
                <a:solidFill>
                  <a:srgbClr val="FF0000"/>
                </a:solidFill>
                <a:effectLst>
                  <a:outerShdw blurRad="38100" dist="38100" dir="2700000" algn="tl">
                    <a:srgbClr val="000000">
                      <a:alpha val="43137"/>
                    </a:srgbClr>
                  </a:outerShdw>
                </a:effectLst>
              </a:rPr>
              <a:t>recognize </a:t>
            </a:r>
            <a:r>
              <a:rPr lang="en-US" altLang="en-US" sz="3400" dirty="0" smtClean="0">
                <a:solidFill>
                  <a:srgbClr val="FF0000"/>
                </a:solidFill>
                <a:effectLst>
                  <a:outerShdw blurRad="38100" dist="38100" dir="2700000" algn="tl">
                    <a:srgbClr val="000000">
                      <a:alpha val="43137"/>
                    </a:srgbClr>
                  </a:outerShdw>
                </a:effectLst>
              </a:rPr>
              <a:t>hazards and avoid them when possible. Follow all instructions from your supervisors when working near a hazard. </a:t>
            </a:r>
            <a:endParaRPr lang="en-US" altLang="en-US" sz="3400" dirty="0">
              <a:solidFill>
                <a:srgbClr val="FF0000"/>
              </a:solidFill>
              <a:effectLst>
                <a:outerShdw blurRad="38100" dist="38100" dir="2700000" algn="tl">
                  <a:srgbClr val="000000">
                    <a:alpha val="43137"/>
                  </a:srgbClr>
                </a:outerShdw>
              </a:effectLst>
            </a:endParaRPr>
          </a:p>
          <a:p>
            <a:pPr marL="57150" indent="0" algn="ctr">
              <a:buNone/>
            </a:pPr>
            <a:r>
              <a:rPr lang="en-US" altLang="en-US" sz="3400" b="1" u="sng" dirty="0" smtClean="0">
                <a:solidFill>
                  <a:srgbClr val="FF0000"/>
                </a:solidFill>
                <a:effectLst>
                  <a:outerShdw blurRad="38100" dist="38100" dir="2700000" algn="tl">
                    <a:srgbClr val="000000">
                      <a:alpha val="43137"/>
                    </a:srgbClr>
                  </a:outerShdw>
                </a:effectLst>
              </a:rPr>
              <a:t>Controls </a:t>
            </a:r>
            <a:r>
              <a:rPr lang="en-US" altLang="en-US" sz="3400" b="1" u="sng" dirty="0">
                <a:solidFill>
                  <a:srgbClr val="FF0000"/>
                </a:solidFill>
                <a:effectLst>
                  <a:outerShdw blurRad="38100" dist="38100" dir="2700000" algn="tl">
                    <a:srgbClr val="000000">
                      <a:alpha val="43137"/>
                    </a:srgbClr>
                  </a:outerShdw>
                </a:effectLst>
              </a:rPr>
              <a:t>must not be tampered with!!</a:t>
            </a:r>
          </a:p>
          <a:p>
            <a:pPr marL="57150" indent="0" algn="ctr">
              <a:buNone/>
            </a:pPr>
            <a:endParaRPr lang="en-US" altLang="en-US" dirty="0" smtClean="0">
              <a:solidFill>
                <a:srgbClr val="FF0000"/>
              </a:solidFill>
              <a:effectLst>
                <a:outerShdw blurRad="38100" dist="38100" dir="2700000" algn="tl">
                  <a:srgbClr val="000000">
                    <a:alpha val="43137"/>
                  </a:srgbClr>
                </a:outerShdw>
              </a:effectLst>
            </a:endParaRPr>
          </a:p>
          <a:p>
            <a:pPr marL="57150" indent="0" algn="ctr">
              <a:buNone/>
            </a:pPr>
            <a:r>
              <a:rPr lang="en-US" altLang="en-US" dirty="0" smtClean="0">
                <a:solidFill>
                  <a:srgbClr val="FF0000"/>
                </a:solidFill>
                <a:effectLst>
                  <a:outerShdw blurRad="38100" dist="38100" dir="2700000" algn="tl">
                    <a:srgbClr val="000000">
                      <a:alpha val="43137"/>
                    </a:srgbClr>
                  </a:outerShdw>
                </a:effectLst>
              </a:rPr>
              <a:t>Listen </a:t>
            </a:r>
            <a:r>
              <a:rPr lang="en-US" altLang="en-US" dirty="0">
                <a:solidFill>
                  <a:srgbClr val="FF0000"/>
                </a:solidFill>
                <a:effectLst>
                  <a:outerShdw blurRad="38100" dist="38100" dir="2700000" algn="tl">
                    <a:srgbClr val="000000">
                      <a:alpha val="43137"/>
                    </a:srgbClr>
                  </a:outerShdw>
                </a:effectLst>
              </a:rPr>
              <a:t>for alarms and watch for signs. </a:t>
            </a:r>
          </a:p>
          <a:p>
            <a:pPr marL="57150" indent="0" algn="ctr">
              <a:buNone/>
            </a:pPr>
            <a:endParaRPr lang="en-US" altLang="en-US" dirty="0"/>
          </a:p>
          <a:p>
            <a:pPr lvl="1" eaLnBrk="1" hangingPunct="1"/>
            <a:endParaRPr lang="en-US" altLang="en-US" dirty="0"/>
          </a:p>
        </p:txBody>
      </p:sp>
      <p:sp>
        <p:nvSpPr>
          <p:cNvPr id="4" name="Slide Number Placeholder 3"/>
          <p:cNvSpPr>
            <a:spLocks/>
          </p:cNvSpPr>
          <p:nvPr/>
        </p:nvSpPr>
        <p:spPr>
          <a:xfrm>
            <a:off x="0" y="6492875"/>
            <a:ext cx="2133600" cy="365125"/>
          </a:xfrm>
          <a:prstGeom prst="rect">
            <a:avLst/>
          </a:prstGeom>
        </p:spPr>
        <p:txBody>
          <a:bodyPr/>
          <a:lstStyle/>
          <a:p>
            <a:fld id="{2066355A-084C-D24E-9AD2-7E4FC41EA627}" type="slidenum">
              <a:rPr lang="en-US" smtClean="0"/>
              <a:t>15</a:t>
            </a:fld>
            <a:endParaRPr lang="en-US" dirty="0"/>
          </a:p>
        </p:txBody>
      </p:sp>
    </p:spTree>
    <p:extLst>
      <p:ext uri="{BB962C8B-B14F-4D97-AF65-F5344CB8AC3E}">
        <p14:creationId xmlns:p14="http://schemas.microsoft.com/office/powerpoint/2010/main" val="344074649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6"/>
          <p:cNvSpPr>
            <a:spLocks noGrp="1" noChangeArrowheads="1"/>
          </p:cNvSpPr>
          <p:nvPr>
            <p:ph type="title"/>
          </p:nvPr>
        </p:nvSpPr>
        <p:spPr/>
        <p:txBody>
          <a:bodyPr/>
          <a:lstStyle/>
          <a:p>
            <a:pPr eaLnBrk="1" hangingPunct="1">
              <a:defRPr/>
            </a:pPr>
            <a:r>
              <a:rPr lang="en-US" dirty="0" smtClean="0"/>
              <a:t>Physical Hazards</a:t>
            </a:r>
          </a:p>
        </p:txBody>
      </p:sp>
      <p:sp>
        <p:nvSpPr>
          <p:cNvPr id="56323" name="Rectangle 7"/>
          <p:cNvSpPr>
            <a:spLocks noGrp="1" noChangeArrowheads="1"/>
          </p:cNvSpPr>
          <p:nvPr>
            <p:ph idx="1"/>
          </p:nvPr>
        </p:nvSpPr>
        <p:spPr>
          <a:xfrm>
            <a:off x="304800" y="1507982"/>
            <a:ext cx="8229600" cy="4264748"/>
          </a:xfrm>
        </p:spPr>
        <p:txBody>
          <a:bodyPr>
            <a:normAutofit fontScale="70000" lnSpcReduction="20000"/>
          </a:bodyPr>
          <a:lstStyle/>
          <a:p>
            <a:pPr marL="0" indent="0">
              <a:buNone/>
            </a:pPr>
            <a:r>
              <a:rPr lang="en-US" altLang="en-US" dirty="0"/>
              <a:t>Physical hazards at CLS include the following: </a:t>
            </a:r>
          </a:p>
          <a:p>
            <a:pPr eaLnBrk="1" hangingPunct="1"/>
            <a:r>
              <a:rPr lang="en-US" altLang="en-US" dirty="0"/>
              <a:t>Heights</a:t>
            </a:r>
          </a:p>
          <a:p>
            <a:pPr marL="457200" lvl="1" indent="0" eaLnBrk="1" hangingPunct="1">
              <a:lnSpc>
                <a:spcPct val="120000"/>
              </a:lnSpc>
              <a:buNone/>
            </a:pPr>
            <a:r>
              <a:rPr lang="en-US" altLang="en-US" sz="2600" dirty="0"/>
              <a:t>Working at certain heights requires you to be tied off. You </a:t>
            </a:r>
            <a:r>
              <a:rPr lang="en-US" altLang="en-US" sz="2600" dirty="0" smtClean="0"/>
              <a:t>will likely not </a:t>
            </a:r>
            <a:r>
              <a:rPr lang="en-US" altLang="en-US" sz="2600" dirty="0"/>
              <a:t>be asked to work in these areas.</a:t>
            </a:r>
          </a:p>
          <a:p>
            <a:pPr marL="457200" lvl="1" indent="0" eaLnBrk="1" hangingPunct="1">
              <a:lnSpc>
                <a:spcPct val="120000"/>
              </a:lnSpc>
              <a:buNone/>
            </a:pPr>
            <a:endParaRPr lang="en-US" altLang="en-US" sz="2600" dirty="0"/>
          </a:p>
          <a:p>
            <a:pPr eaLnBrk="1" hangingPunct="1"/>
            <a:r>
              <a:rPr lang="en-US" altLang="en-US" dirty="0"/>
              <a:t>Noise</a:t>
            </a:r>
          </a:p>
          <a:p>
            <a:pPr marL="457200" lvl="1" indent="0" eaLnBrk="1" hangingPunct="1">
              <a:buNone/>
            </a:pPr>
            <a:r>
              <a:rPr lang="en-US" altLang="en-US" sz="2600" dirty="0"/>
              <a:t>The noise in mechanical rooms or around </a:t>
            </a:r>
          </a:p>
          <a:p>
            <a:pPr marL="457200" lvl="1" indent="0" eaLnBrk="1" hangingPunct="1">
              <a:buNone/>
            </a:pPr>
            <a:r>
              <a:rPr lang="en-US" altLang="en-US" sz="2600" dirty="0"/>
              <a:t>equipment can exceed the </a:t>
            </a:r>
            <a:r>
              <a:rPr lang="en-US" altLang="en-US" sz="2600" dirty="0" smtClean="0"/>
              <a:t>federal </a:t>
            </a:r>
            <a:r>
              <a:rPr lang="en-US" altLang="en-US" sz="2600" dirty="0"/>
              <a:t>sound </a:t>
            </a:r>
          </a:p>
          <a:p>
            <a:pPr marL="457200" lvl="1" indent="0" eaLnBrk="1" hangingPunct="1">
              <a:buNone/>
            </a:pPr>
            <a:r>
              <a:rPr lang="en-US" altLang="en-US" sz="2600" dirty="0"/>
              <a:t>level guidelines. The sound levels are </a:t>
            </a:r>
          </a:p>
          <a:p>
            <a:pPr marL="457200" lvl="1" indent="0" eaLnBrk="1" hangingPunct="1">
              <a:buNone/>
            </a:pPr>
            <a:r>
              <a:rPr lang="en-US" altLang="en-US" sz="2600" dirty="0"/>
              <a:t>monitored and signs are posted as required.</a:t>
            </a:r>
          </a:p>
          <a:p>
            <a:pPr marL="457200" lvl="1" indent="0">
              <a:buNone/>
            </a:pPr>
            <a:r>
              <a:rPr lang="en-US" altLang="en-US" sz="2600" dirty="0"/>
              <a:t>Earplugs are mandatory where signs are posted, </a:t>
            </a:r>
          </a:p>
          <a:p>
            <a:pPr marL="457200" lvl="1" indent="0" eaLnBrk="1" hangingPunct="1">
              <a:buNone/>
            </a:pPr>
            <a:r>
              <a:rPr lang="en-US" altLang="en-US" sz="2600" dirty="0"/>
              <a:t>and always available. </a:t>
            </a:r>
          </a:p>
          <a:p>
            <a:pPr marL="457200" lvl="1" indent="0" eaLnBrk="1" hangingPunct="1">
              <a:buNone/>
            </a:pPr>
            <a:r>
              <a:rPr lang="en-US" altLang="en-US" sz="2600" dirty="0"/>
              <a:t>Use them in other areas if you need them.</a:t>
            </a:r>
          </a:p>
        </p:txBody>
      </p:sp>
      <p:pic>
        <p:nvPicPr>
          <p:cNvPr id="56324" name="Picture 5" descr="IN0040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9924" y="3875677"/>
            <a:ext cx="131286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a:xfrm>
            <a:off x="6151418" y="4547625"/>
            <a:ext cx="1330037" cy="221673"/>
          </a:xfrm>
          <a:prstGeom prst="rightArrow">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 name="Slide Number Placeholder 4"/>
          <p:cNvSpPr>
            <a:spLocks/>
          </p:cNvSpPr>
          <p:nvPr/>
        </p:nvSpPr>
        <p:spPr>
          <a:xfrm>
            <a:off x="0" y="6492875"/>
            <a:ext cx="2133600" cy="365125"/>
          </a:xfrm>
          <a:prstGeom prst="rect">
            <a:avLst/>
          </a:prstGeom>
        </p:spPr>
        <p:txBody>
          <a:bodyPr/>
          <a:lstStyle/>
          <a:p>
            <a:fld id="{2066355A-084C-D24E-9AD2-7E4FC41EA627}" type="slidenum">
              <a:rPr lang="en-US" smtClean="0"/>
              <a:t>16</a:t>
            </a:fld>
            <a:endParaRPr lang="en-US" dirty="0"/>
          </a:p>
        </p:txBody>
      </p:sp>
    </p:spTree>
    <p:extLst>
      <p:ext uri="{BB962C8B-B14F-4D97-AF65-F5344CB8AC3E}">
        <p14:creationId xmlns:p14="http://schemas.microsoft.com/office/powerpoint/2010/main" val="192534114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61" name="Rectangle 1037"/>
          <p:cNvSpPr>
            <a:spLocks noGrp="1" noChangeArrowheads="1"/>
          </p:cNvSpPr>
          <p:nvPr>
            <p:ph type="title"/>
          </p:nvPr>
        </p:nvSpPr>
        <p:spPr>
          <a:xfrm>
            <a:off x="1676400" y="152400"/>
            <a:ext cx="6248400" cy="762000"/>
          </a:xfrm>
        </p:spPr>
        <p:txBody>
          <a:bodyPr/>
          <a:lstStyle/>
          <a:p>
            <a:pPr eaLnBrk="1" hangingPunct="1">
              <a:defRPr/>
            </a:pPr>
            <a:r>
              <a:rPr lang="en-US" dirty="0" smtClean="0"/>
              <a:t>Physical Hazards</a:t>
            </a:r>
          </a:p>
        </p:txBody>
      </p:sp>
      <p:sp>
        <p:nvSpPr>
          <p:cNvPr id="57347" name="Rectangle 1038"/>
          <p:cNvSpPr>
            <a:spLocks noGrp="1" noChangeArrowheads="1"/>
          </p:cNvSpPr>
          <p:nvPr>
            <p:ph type="body" sz="half" idx="1"/>
          </p:nvPr>
        </p:nvSpPr>
        <p:spPr>
          <a:xfrm>
            <a:off x="457200" y="1219200"/>
            <a:ext cx="5673634" cy="4876800"/>
          </a:xfrm>
        </p:spPr>
        <p:txBody>
          <a:bodyPr>
            <a:normAutofit fontScale="92500"/>
          </a:bodyPr>
          <a:lstStyle/>
          <a:p>
            <a:pPr>
              <a:lnSpc>
                <a:spcPct val="90000"/>
              </a:lnSpc>
            </a:pPr>
            <a:r>
              <a:rPr lang="en-US" altLang="en-US" sz="2800" dirty="0"/>
              <a:t>Forklift, Scissor Lift, etc.</a:t>
            </a:r>
            <a:endParaRPr lang="en-US" altLang="en-US" sz="2400" dirty="0"/>
          </a:p>
          <a:p>
            <a:pPr lvl="1" eaLnBrk="1" hangingPunct="1">
              <a:lnSpc>
                <a:spcPct val="90000"/>
              </a:lnSpc>
            </a:pPr>
            <a:r>
              <a:rPr lang="en-US" altLang="en-US" sz="2200" dirty="0"/>
              <a:t>These types of vehicles </a:t>
            </a:r>
            <a:r>
              <a:rPr lang="en-US" altLang="en-US" sz="2200" dirty="0" smtClean="0"/>
              <a:t>traveling </a:t>
            </a:r>
            <a:r>
              <a:rPr lang="en-US" altLang="en-US" sz="2200" dirty="0"/>
              <a:t>through the facility can be hazardous for people </a:t>
            </a:r>
            <a:r>
              <a:rPr lang="en-US" altLang="en-US" sz="2200" dirty="0" smtClean="0"/>
              <a:t>walking </a:t>
            </a:r>
            <a:r>
              <a:rPr lang="en-US" altLang="en-US" sz="2200" dirty="0"/>
              <a:t>since the load being carried could restrict the vision of the operator.</a:t>
            </a:r>
          </a:p>
          <a:p>
            <a:pPr lvl="1" eaLnBrk="1" hangingPunct="1">
              <a:lnSpc>
                <a:spcPct val="90000"/>
              </a:lnSpc>
            </a:pPr>
            <a:r>
              <a:rPr lang="en-US" altLang="en-US" sz="2200" dirty="0" smtClean="0">
                <a:solidFill>
                  <a:srgbClr val="FF0000"/>
                </a:solidFill>
                <a:effectLst>
                  <a:outerShdw blurRad="38100" dist="38100" dir="2700000" algn="tl">
                    <a:srgbClr val="000000">
                      <a:alpha val="43137"/>
                    </a:srgbClr>
                  </a:outerShdw>
                </a:effectLst>
              </a:rPr>
              <a:t>Look around for the hazard and keep </a:t>
            </a:r>
            <a:r>
              <a:rPr lang="en-US" altLang="en-US" sz="2200" dirty="0">
                <a:solidFill>
                  <a:srgbClr val="FF0000"/>
                </a:solidFill>
                <a:effectLst>
                  <a:outerShdw blurRad="38100" dist="38100" dir="2700000" algn="tl">
                    <a:srgbClr val="000000">
                      <a:alpha val="43137"/>
                    </a:srgbClr>
                  </a:outerShdw>
                </a:effectLst>
              </a:rPr>
              <a:t>clear of the area. </a:t>
            </a:r>
            <a:r>
              <a:rPr lang="en-US" altLang="en-US" sz="2200" dirty="0"/>
              <a:t>Listen for the backup </a:t>
            </a:r>
            <a:r>
              <a:rPr lang="en-US" altLang="en-US" sz="2200" dirty="0" smtClean="0"/>
              <a:t>beep. </a:t>
            </a:r>
            <a:endParaRPr lang="en-US" altLang="en-US" sz="2200" dirty="0"/>
          </a:p>
          <a:p>
            <a:pPr marL="457200" lvl="1" indent="0" eaLnBrk="1" hangingPunct="1">
              <a:lnSpc>
                <a:spcPct val="90000"/>
              </a:lnSpc>
              <a:buNone/>
            </a:pPr>
            <a:r>
              <a:rPr lang="en-US" altLang="en-US" sz="2200" dirty="0"/>
              <a:t> </a:t>
            </a:r>
          </a:p>
          <a:p>
            <a:pPr>
              <a:lnSpc>
                <a:spcPct val="90000"/>
              </a:lnSpc>
              <a:buFont typeface="Arial" panose="020B0604020202020204" pitchFamily="34" charset="0"/>
              <a:buChar char="•"/>
            </a:pPr>
            <a:r>
              <a:rPr lang="en-US" altLang="en-US" dirty="0"/>
              <a:t>Overhead Crane</a:t>
            </a:r>
          </a:p>
          <a:p>
            <a:pPr lvl="1" eaLnBrk="1" hangingPunct="1">
              <a:lnSpc>
                <a:spcPct val="90000"/>
              </a:lnSpc>
            </a:pPr>
            <a:r>
              <a:rPr lang="en-US" altLang="en-US" sz="2200" dirty="0"/>
              <a:t>The crane moving back and forth could be carrying loads and creating a hazard overhead. </a:t>
            </a:r>
          </a:p>
          <a:p>
            <a:pPr lvl="1">
              <a:lnSpc>
                <a:spcPct val="90000"/>
              </a:lnSpc>
            </a:pPr>
            <a:r>
              <a:rPr lang="en-US" altLang="en-US" sz="2200" dirty="0">
                <a:solidFill>
                  <a:srgbClr val="FF0000"/>
                </a:solidFill>
                <a:effectLst>
                  <a:outerShdw blurRad="38100" dist="38100" dir="2700000" algn="tl">
                    <a:srgbClr val="000000">
                      <a:alpha val="43137"/>
                    </a:srgbClr>
                  </a:outerShdw>
                </a:effectLst>
              </a:rPr>
              <a:t>Look </a:t>
            </a:r>
            <a:r>
              <a:rPr lang="en-US" altLang="en-US" sz="2200" dirty="0" smtClean="0">
                <a:solidFill>
                  <a:srgbClr val="FF0000"/>
                </a:solidFill>
                <a:effectLst>
                  <a:outerShdw blurRad="38100" dist="38100" dir="2700000" algn="tl">
                    <a:srgbClr val="000000">
                      <a:alpha val="43137"/>
                    </a:srgbClr>
                  </a:outerShdw>
                </a:effectLst>
              </a:rPr>
              <a:t>up and around for </a:t>
            </a:r>
            <a:r>
              <a:rPr lang="en-US" altLang="en-US" sz="2200" dirty="0">
                <a:solidFill>
                  <a:srgbClr val="FF0000"/>
                </a:solidFill>
                <a:effectLst>
                  <a:outerShdw blurRad="38100" dist="38100" dir="2700000" algn="tl">
                    <a:srgbClr val="000000">
                      <a:alpha val="43137"/>
                    </a:srgbClr>
                  </a:outerShdw>
                </a:effectLst>
              </a:rPr>
              <a:t>the hazard and keep clear of the area. </a:t>
            </a:r>
            <a:r>
              <a:rPr lang="en-US" altLang="en-US" sz="2200" dirty="0"/>
              <a:t>Listen for the </a:t>
            </a:r>
            <a:r>
              <a:rPr lang="en-US" altLang="en-US" sz="2200" dirty="0" smtClean="0"/>
              <a:t>horn. </a:t>
            </a:r>
            <a:r>
              <a:rPr lang="en-US" altLang="en-US" sz="2200" dirty="0"/>
              <a:t>Do not cross the retractable belt barriers. </a:t>
            </a:r>
            <a:endParaRPr lang="en-US" altLang="en-US" sz="2200" dirty="0"/>
          </a:p>
        </p:txBody>
      </p:sp>
      <p:pic>
        <p:nvPicPr>
          <p:cNvPr id="57349" name="Picture 1027" descr="IN00398_"/>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8926" y="1867036"/>
            <a:ext cx="1776413"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1030" descr="IN00397_"/>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8157" y="4045222"/>
            <a:ext cx="11572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4" name="fork2822.wav">
            <a:hlinkClick r:id="" action="ppaction://media"/>
          </p:cNvPr>
          <p:cNvPicPr>
            <a:picLocks noChangeArrowheads="1"/>
          </p:cNvPicPr>
          <p:nvPr>
            <a:audioFile r:link="rId2"/>
            <p:extLst>
              <p:ext uri="{DAA4B4D4-6D71-4841-9C94-3DE7FCFB9230}">
                <p14:media xmlns:p14="http://schemas.microsoft.com/office/powerpoint/2010/main" r:embed="rId1"/>
              </p:ext>
            </p:extLst>
          </p:nvPr>
        </p:nvPicPr>
        <p:blipFill>
          <a:blip r:embed="rId8">
            <a:extLst>
              <a:ext uri="{28A0092B-C50C-407E-A947-70E740481C1C}">
                <a14:useLocalDpi xmlns:a14="http://schemas.microsoft.com/office/drawing/2010/main" val="0"/>
              </a:ext>
            </a:extLst>
          </a:blip>
          <a:srcRect/>
          <a:stretch>
            <a:fillRect/>
          </a:stretch>
        </p:blipFill>
        <p:spPr bwMode="auto">
          <a:xfrm>
            <a:off x="6561523" y="225121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8" name="Buzz2823.wav">
            <a:hlinkClick r:id="" action="ppaction://media"/>
          </p:cNvPr>
          <p:cNvPicPr>
            <a:picLocks noChangeAspect="1" noChangeArrowheads="1"/>
          </p:cNvPicPr>
          <p:nvPr>
            <a:audioFile r:link="rId4"/>
            <p:extLst>
              <p:ext uri="{DAA4B4D4-6D71-4841-9C94-3DE7FCFB9230}">
                <p14:media xmlns:p14="http://schemas.microsoft.com/office/powerpoint/2010/main" r:embed="rId3"/>
              </p:ext>
            </p:extLst>
          </p:nvPr>
        </p:nvPicPr>
        <p:blipFill>
          <a:blip r:embed="rId8">
            <a:extLst>
              <a:ext uri="{28A0092B-C50C-407E-A947-70E740481C1C}">
                <a14:useLocalDpi xmlns:a14="http://schemas.microsoft.com/office/drawing/2010/main" val="0"/>
              </a:ext>
            </a:extLst>
          </a:blip>
          <a:srcRect/>
          <a:stretch>
            <a:fillRect/>
          </a:stretch>
        </p:blipFill>
        <p:spPr bwMode="auto">
          <a:xfrm>
            <a:off x="6561523" y="48056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6356879" y="2722989"/>
            <a:ext cx="1071540" cy="2031325"/>
          </a:xfrm>
          <a:prstGeom prst="rect">
            <a:avLst/>
          </a:prstGeom>
          <a:noFill/>
          <a:ln>
            <a:solidFill>
              <a:schemeClr val="tx1"/>
            </a:solidFill>
          </a:ln>
        </p:spPr>
        <p:txBody>
          <a:bodyPr wrap="square" rtlCol="0">
            <a:spAutoFit/>
          </a:bodyPr>
          <a:lstStyle/>
          <a:p>
            <a:r>
              <a:rPr lang="en-US" altLang="en-US" dirty="0"/>
              <a:t>Click the horn </a:t>
            </a:r>
            <a:r>
              <a:rPr lang="en-US" altLang="en-US" dirty="0" smtClean="0"/>
              <a:t>icons </a:t>
            </a:r>
            <a:r>
              <a:rPr lang="en-US" altLang="en-US" dirty="0"/>
              <a:t>to hear </a:t>
            </a:r>
            <a:r>
              <a:rPr lang="en-US" altLang="en-US" dirty="0" smtClean="0"/>
              <a:t>examples of the alarms</a:t>
            </a:r>
            <a:endParaRPr lang="en-CA" dirty="0"/>
          </a:p>
        </p:txBody>
      </p:sp>
      <p:sp>
        <p:nvSpPr>
          <p:cNvPr id="9" name="Slide Number Placeholder 3"/>
          <p:cNvSpPr txBox="1">
            <a:spLocks/>
          </p:cNvSpPr>
          <p:nvPr/>
        </p:nvSpPr>
        <p:spPr>
          <a:xfrm>
            <a:off x="0" y="6487873"/>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17</a:t>
            </a:r>
          </a:p>
        </p:txBody>
      </p:sp>
    </p:spTree>
    <p:extLst>
      <p:ext uri="{BB962C8B-B14F-4D97-AF65-F5344CB8AC3E}">
        <p14:creationId xmlns:p14="http://schemas.microsoft.com/office/powerpoint/2010/main" val="3371541980"/>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04464"/>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5633" fill="hold"/>
                                        <p:tgtEl>
                                          <p:spTgt spid="104464"/>
                                        </p:tgtEl>
                                      </p:cBhvr>
                                    </p:cmd>
                                  </p:childTnLst>
                                </p:cTn>
                              </p:par>
                            </p:childTnLst>
                          </p:cTn>
                        </p:par>
                      </p:childTnLst>
                    </p:cTn>
                  </p:par>
                </p:childTnLst>
              </p:cTn>
              <p:nextCondLst>
                <p:cond evt="onClick" delay="0">
                  <p:tgtEl>
                    <p:spTgt spid="10446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04464"/>
                </p:tgtEl>
              </p:cMediaNode>
            </p:audio>
            <p:seq concurrent="1" nextAc="seek">
              <p:cTn id="8" restart="whenNotActive" fill="hold" evtFilter="cancelBubble" nodeType="interactiveSeq">
                <p:stCondLst>
                  <p:cond evt="onClick" delay="0">
                    <p:tgtEl>
                      <p:spTgt spid="104468"/>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1" presetClass="mediacall" presetSubtype="0" fill="hold" nodeType="clickEffect">
                                  <p:stCondLst>
                                    <p:cond delay="0"/>
                                  </p:stCondLst>
                                  <p:childTnLst>
                                    <p:cmd type="call" cmd="playFrom(0.0)">
                                      <p:cBhvr>
                                        <p:cTn id="12" dur="4000" fill="hold"/>
                                        <p:tgtEl>
                                          <p:spTgt spid="104468"/>
                                        </p:tgtEl>
                                      </p:cBhvr>
                                    </p:cmd>
                                  </p:childTnLst>
                                </p:cTn>
                              </p:par>
                            </p:childTnLst>
                          </p:cTn>
                        </p:par>
                      </p:childTnLst>
                    </p:cTn>
                  </p:par>
                </p:childTnLst>
              </p:cTn>
              <p:nextCondLst>
                <p:cond evt="onClick" delay="0">
                  <p:tgtEl>
                    <p:spTgt spid="104468"/>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10446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1028"/>
          <p:cNvSpPr>
            <a:spLocks noGrp="1" noChangeArrowheads="1"/>
          </p:cNvSpPr>
          <p:nvPr>
            <p:ph type="title"/>
          </p:nvPr>
        </p:nvSpPr>
        <p:spPr>
          <a:xfrm>
            <a:off x="2209800" y="228600"/>
            <a:ext cx="5181600" cy="762000"/>
          </a:xfrm>
        </p:spPr>
        <p:txBody>
          <a:bodyPr/>
          <a:lstStyle/>
          <a:p>
            <a:pPr eaLnBrk="1" hangingPunct="1">
              <a:defRPr/>
            </a:pPr>
            <a:r>
              <a:rPr lang="en-US" dirty="0" smtClean="0"/>
              <a:t>Physical Hazards</a:t>
            </a:r>
          </a:p>
        </p:txBody>
      </p:sp>
      <p:sp>
        <p:nvSpPr>
          <p:cNvPr id="58371" name="Rectangle 1029"/>
          <p:cNvSpPr>
            <a:spLocks noGrp="1" noChangeArrowheads="1"/>
          </p:cNvSpPr>
          <p:nvPr>
            <p:ph idx="1"/>
          </p:nvPr>
        </p:nvSpPr>
        <p:spPr>
          <a:xfrm>
            <a:off x="457200" y="1066800"/>
            <a:ext cx="8229600" cy="4525963"/>
          </a:xfrm>
        </p:spPr>
        <p:txBody>
          <a:bodyPr>
            <a:normAutofit/>
          </a:bodyPr>
          <a:lstStyle/>
          <a:p>
            <a:pPr eaLnBrk="1" hangingPunct="1"/>
            <a:r>
              <a:rPr lang="en-US" altLang="en-US" sz="2800" dirty="0"/>
              <a:t>Vacuum/Compressed </a:t>
            </a:r>
            <a:r>
              <a:rPr lang="en-US" altLang="en-US" sz="2800" dirty="0" smtClean="0"/>
              <a:t>Air</a:t>
            </a:r>
            <a:endParaRPr lang="en-US" altLang="en-US" sz="2800" dirty="0"/>
          </a:p>
          <a:p>
            <a:pPr lvl="1" eaLnBrk="1" hangingPunct="1"/>
            <a:r>
              <a:rPr lang="en-US" altLang="en-US" sz="2000" dirty="0"/>
              <a:t>The beam </a:t>
            </a:r>
            <a:r>
              <a:rPr lang="en-US" altLang="en-US" sz="2000" dirty="0" smtClean="0"/>
              <a:t>pipe and other equipment are </a:t>
            </a:r>
            <a:r>
              <a:rPr lang="en-US" altLang="en-US" sz="2000" dirty="0"/>
              <a:t>under a high vacuum. An implosion of a vacuum system can generate small flying objects.</a:t>
            </a:r>
          </a:p>
          <a:p>
            <a:pPr lvl="1" eaLnBrk="1" hangingPunct="1"/>
            <a:r>
              <a:rPr lang="en-US" altLang="en-US" sz="2000" dirty="0"/>
              <a:t>There are compressed air lines throughout the building.  </a:t>
            </a:r>
          </a:p>
          <a:p>
            <a:pPr lvl="1" eaLnBrk="1" hangingPunct="1"/>
            <a:r>
              <a:rPr lang="en-US" altLang="en-US" sz="2000" dirty="0">
                <a:solidFill>
                  <a:srgbClr val="FF0000"/>
                </a:solidFill>
                <a:effectLst>
                  <a:outerShdw blurRad="38100" dist="38100" dir="2700000" algn="tl">
                    <a:srgbClr val="000000">
                      <a:alpha val="43137"/>
                    </a:srgbClr>
                  </a:outerShdw>
                </a:effectLst>
              </a:rPr>
              <a:t>Do not touch these unless you have specific instructions to do so.</a:t>
            </a:r>
          </a:p>
          <a:p>
            <a:pPr lvl="1" eaLnBrk="1" hangingPunct="1"/>
            <a:endParaRPr lang="en-US" altLang="en-US" sz="2000" dirty="0"/>
          </a:p>
          <a:p>
            <a:pPr eaLnBrk="1" hangingPunct="1"/>
            <a:r>
              <a:rPr lang="en-US" altLang="en-US" sz="2800" dirty="0"/>
              <a:t>Machine </a:t>
            </a:r>
            <a:r>
              <a:rPr lang="en-US" altLang="en-US" sz="2800" dirty="0" smtClean="0"/>
              <a:t>Shop</a:t>
            </a:r>
            <a:endParaRPr lang="en-US" altLang="en-US" sz="2800" dirty="0"/>
          </a:p>
          <a:p>
            <a:pPr lvl="1" eaLnBrk="1" hangingPunct="1"/>
            <a:r>
              <a:rPr lang="en-US" altLang="en-US" sz="2000" dirty="0"/>
              <a:t>Moving parts on equipment, welding, grinding and cutting are some of the hazards found in </a:t>
            </a:r>
            <a:r>
              <a:rPr lang="en-US" altLang="en-US" sz="2000" dirty="0" smtClean="0"/>
              <a:t>machine </a:t>
            </a:r>
            <a:r>
              <a:rPr lang="en-US" altLang="en-US" sz="2000" dirty="0"/>
              <a:t>shops. </a:t>
            </a:r>
            <a:r>
              <a:rPr lang="en-US" altLang="en-US" sz="2000" dirty="0" smtClean="0"/>
              <a:t>Additional, specific, </a:t>
            </a:r>
            <a:r>
              <a:rPr lang="en-US" altLang="en-US" sz="2000" dirty="0"/>
              <a:t>training is required to enter these areas.</a:t>
            </a:r>
          </a:p>
          <a:p>
            <a:pPr lvl="1"/>
            <a:r>
              <a:rPr lang="en-US" altLang="en-US" sz="2000" dirty="0">
                <a:solidFill>
                  <a:srgbClr val="FF0000"/>
                </a:solidFill>
                <a:effectLst>
                  <a:outerShdw blurRad="38100" dist="38100" dir="2700000" algn="tl">
                    <a:srgbClr val="000000">
                      <a:alpha val="43137"/>
                    </a:srgbClr>
                  </a:outerShdw>
                </a:effectLst>
              </a:rPr>
              <a:t>Do not touch equipment unless you have </a:t>
            </a:r>
            <a:br>
              <a:rPr lang="en-US" altLang="en-US" sz="2000" dirty="0">
                <a:solidFill>
                  <a:srgbClr val="FF0000"/>
                </a:solidFill>
                <a:effectLst>
                  <a:outerShdw blurRad="38100" dist="38100" dir="2700000" algn="tl">
                    <a:srgbClr val="000000">
                      <a:alpha val="43137"/>
                    </a:srgbClr>
                  </a:outerShdw>
                </a:effectLst>
              </a:rPr>
            </a:br>
            <a:r>
              <a:rPr lang="en-US" altLang="en-US" sz="2000" dirty="0">
                <a:solidFill>
                  <a:srgbClr val="FF0000"/>
                </a:solidFill>
                <a:effectLst>
                  <a:outerShdw blurRad="38100" dist="38100" dir="2700000" algn="tl">
                    <a:srgbClr val="000000">
                      <a:alpha val="43137"/>
                    </a:srgbClr>
                  </a:outerShdw>
                </a:effectLst>
              </a:rPr>
              <a:t>specific instructions to do so</a:t>
            </a:r>
            <a:r>
              <a:rPr lang="en-US" altLang="en-US" sz="2000" dirty="0"/>
              <a:t>.</a:t>
            </a:r>
          </a:p>
        </p:txBody>
      </p:sp>
      <p:pic>
        <p:nvPicPr>
          <p:cNvPr id="58372" name="Picture 10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408" y="4747419"/>
            <a:ext cx="1447800"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p:cNvSpPr>
          <p:nvPr/>
        </p:nvSpPr>
        <p:spPr>
          <a:xfrm>
            <a:off x="0" y="6487873"/>
            <a:ext cx="2133600" cy="365125"/>
          </a:xfrm>
          <a:prstGeom prst="rect">
            <a:avLst/>
          </a:prstGeom>
        </p:spPr>
        <p:txBody>
          <a:bodyPr/>
          <a:lstStyle/>
          <a:p>
            <a:fld id="{2066355A-084C-D24E-9AD2-7E4FC41EA627}" type="slidenum">
              <a:rPr lang="en-US" smtClean="0"/>
              <a:t>18</a:t>
            </a:fld>
            <a:endParaRPr lang="en-US" dirty="0"/>
          </a:p>
        </p:txBody>
      </p:sp>
    </p:spTree>
    <p:extLst>
      <p:ext uri="{BB962C8B-B14F-4D97-AF65-F5344CB8AC3E}">
        <p14:creationId xmlns:p14="http://schemas.microsoft.com/office/powerpoint/2010/main" val="191905041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p:cNvSpPr>
            <a:spLocks noGrp="1" noChangeArrowheads="1"/>
          </p:cNvSpPr>
          <p:nvPr>
            <p:ph type="title"/>
          </p:nvPr>
        </p:nvSpPr>
        <p:spPr>
          <a:xfrm>
            <a:off x="2209800" y="228600"/>
            <a:ext cx="4953000" cy="685800"/>
          </a:xfrm>
        </p:spPr>
        <p:txBody>
          <a:bodyPr>
            <a:normAutofit fontScale="90000"/>
          </a:bodyPr>
          <a:lstStyle/>
          <a:p>
            <a:pPr eaLnBrk="1" hangingPunct="1">
              <a:defRPr/>
            </a:pPr>
            <a:r>
              <a:rPr lang="en-US" dirty="0" smtClean="0"/>
              <a:t>Cryogenic Hazards</a:t>
            </a:r>
          </a:p>
        </p:txBody>
      </p:sp>
      <p:sp>
        <p:nvSpPr>
          <p:cNvPr id="54275" name="Rectangle 5"/>
          <p:cNvSpPr>
            <a:spLocks noGrp="1" noChangeArrowheads="1"/>
          </p:cNvSpPr>
          <p:nvPr>
            <p:ph idx="1"/>
          </p:nvPr>
        </p:nvSpPr>
        <p:spPr>
          <a:xfrm>
            <a:off x="457200" y="1219200"/>
            <a:ext cx="8229600" cy="4525963"/>
          </a:xfrm>
        </p:spPr>
        <p:txBody>
          <a:bodyPr/>
          <a:lstStyle/>
          <a:p>
            <a:pPr>
              <a:lnSpc>
                <a:spcPct val="90000"/>
              </a:lnSpc>
            </a:pPr>
            <a:r>
              <a:rPr lang="en-US" altLang="en-US" sz="2400" dirty="0"/>
              <a:t>Liquid helium and liquid nitrogen are stored in the cryogenics </a:t>
            </a:r>
            <a:r>
              <a:rPr lang="en-US" altLang="en-US" sz="2400" dirty="0" smtClean="0"/>
              <a:t>room. </a:t>
            </a:r>
            <a:r>
              <a:rPr lang="en-US" altLang="en-US" sz="2400" dirty="0"/>
              <a:t>Additional, specific training is required to enter this room.</a:t>
            </a:r>
          </a:p>
          <a:p>
            <a:pPr>
              <a:lnSpc>
                <a:spcPct val="90000"/>
              </a:lnSpc>
            </a:pPr>
            <a:r>
              <a:rPr lang="en-US" altLang="en-US" sz="2400" dirty="0" smtClean="0"/>
              <a:t>Cryogens are also distributed </a:t>
            </a:r>
            <a:r>
              <a:rPr lang="en-US" altLang="en-US" sz="2400" dirty="0"/>
              <a:t>to various </a:t>
            </a:r>
            <a:r>
              <a:rPr lang="en-US" altLang="en-US" sz="2400" dirty="0" smtClean="0"/>
              <a:t/>
            </a:r>
            <a:br>
              <a:rPr lang="en-US" altLang="en-US" sz="2400" dirty="0" smtClean="0"/>
            </a:br>
            <a:r>
              <a:rPr lang="en-US" altLang="en-US" sz="2400" dirty="0" smtClean="0"/>
              <a:t>places </a:t>
            </a:r>
            <a:r>
              <a:rPr lang="en-US" altLang="en-US" sz="2400" dirty="0"/>
              <a:t>around the facility for use</a:t>
            </a:r>
            <a:r>
              <a:rPr lang="en-US" altLang="en-US" sz="2400" dirty="0" smtClean="0"/>
              <a:t>. These </a:t>
            </a:r>
            <a:br>
              <a:rPr lang="en-US" altLang="en-US" sz="2400" dirty="0" smtClean="0"/>
            </a:br>
            <a:r>
              <a:rPr lang="en-US" altLang="en-US" sz="2400" dirty="0" smtClean="0"/>
              <a:t>areas are clearly marked and only to be </a:t>
            </a:r>
            <a:br>
              <a:rPr lang="en-US" altLang="en-US" sz="2400" dirty="0" smtClean="0"/>
            </a:br>
            <a:r>
              <a:rPr lang="en-US" altLang="en-US" sz="2400" dirty="0" smtClean="0"/>
              <a:t>used by those with appropriate training.</a:t>
            </a:r>
            <a:endParaRPr lang="en-US" altLang="en-US" sz="2400" dirty="0"/>
          </a:p>
          <a:p>
            <a:pPr eaLnBrk="1" hangingPunct="1">
              <a:lnSpc>
                <a:spcPct val="90000"/>
              </a:lnSpc>
            </a:pPr>
            <a:r>
              <a:rPr lang="en-US" altLang="en-US" sz="2400" dirty="0"/>
              <a:t>These liquids are extremely cold and can </a:t>
            </a:r>
            <a:r>
              <a:rPr lang="en-US" altLang="en-US" sz="2400" dirty="0" smtClean="0"/>
              <a:t/>
            </a:r>
            <a:br>
              <a:rPr lang="en-US" altLang="en-US" sz="2400" dirty="0" smtClean="0"/>
            </a:br>
            <a:r>
              <a:rPr lang="en-US" altLang="en-US" sz="2400" dirty="0" smtClean="0"/>
              <a:t>cause </a:t>
            </a:r>
            <a:r>
              <a:rPr lang="en-US" altLang="en-US" sz="2400" dirty="0"/>
              <a:t>severe frost-bite if you come into contact with them.</a:t>
            </a:r>
          </a:p>
          <a:p>
            <a:pPr eaLnBrk="1" hangingPunct="1">
              <a:lnSpc>
                <a:spcPct val="90000"/>
              </a:lnSpc>
            </a:pPr>
            <a:r>
              <a:rPr lang="en-US" altLang="en-US" sz="2400" dirty="0" smtClean="0"/>
              <a:t>They </a:t>
            </a:r>
            <a:r>
              <a:rPr lang="en-US" altLang="en-US" sz="2400" dirty="0"/>
              <a:t>also have a high expansion ratio </a:t>
            </a:r>
            <a:r>
              <a:rPr lang="en-US" altLang="en-US" sz="2400" dirty="0" smtClean="0"/>
              <a:t>(</a:t>
            </a:r>
            <a:r>
              <a:rPr lang="en-US" altLang="en-US" sz="2400" dirty="0"/>
              <a:t>1:700) and can reduce the oxygen </a:t>
            </a:r>
            <a:r>
              <a:rPr lang="en-US" altLang="en-US" sz="2400" dirty="0" smtClean="0"/>
              <a:t>concentration </a:t>
            </a:r>
            <a:r>
              <a:rPr lang="en-US" altLang="en-US" sz="2400" dirty="0"/>
              <a:t>in the air, creating an </a:t>
            </a:r>
            <a:r>
              <a:rPr lang="en-US" altLang="en-US" sz="2400" dirty="0" smtClean="0"/>
              <a:t>oxygen </a:t>
            </a:r>
            <a:r>
              <a:rPr lang="en-US" altLang="en-US" sz="2400" dirty="0"/>
              <a:t>deficient atmosphere.</a:t>
            </a:r>
          </a:p>
        </p:txBody>
      </p:sp>
      <p:sp>
        <p:nvSpPr>
          <p:cNvPr id="4" name="Slide Number Placeholder 3"/>
          <p:cNvSpPr>
            <a:spLocks/>
          </p:cNvSpPr>
          <p:nvPr/>
        </p:nvSpPr>
        <p:spPr>
          <a:xfrm>
            <a:off x="0" y="6492875"/>
            <a:ext cx="2133600" cy="365125"/>
          </a:xfrm>
          <a:prstGeom prst="rect">
            <a:avLst/>
          </a:prstGeom>
        </p:spPr>
        <p:txBody>
          <a:bodyPr/>
          <a:lstStyle/>
          <a:p>
            <a:fld id="{2066355A-084C-D24E-9AD2-7E4FC41EA627}" type="slidenum">
              <a:rPr lang="en-US" smtClean="0"/>
              <a:t>19</a:t>
            </a:fld>
            <a:endParaRPr lang="en-US" dirty="0"/>
          </a:p>
        </p:txBody>
      </p:sp>
      <p:pic>
        <p:nvPicPr>
          <p:cNvPr id="5" name="Picture 4" descr="PIC00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8914" y="1878721"/>
            <a:ext cx="2821912" cy="2116435"/>
          </a:xfrm>
          <a:prstGeom prst="rect">
            <a:avLst/>
          </a:prstGeom>
          <a:ln>
            <a:noFill/>
          </a:ln>
          <a:effectLst>
            <a:softEdge rad="254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87595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492875"/>
            <a:ext cx="2133600" cy="365125"/>
          </a:xfrm>
        </p:spPr>
        <p:txBody>
          <a:bodyPr/>
          <a:lstStyle/>
          <a:p>
            <a:fld id="{2066355A-084C-D24E-9AD2-7E4FC41EA627}" type="slidenum">
              <a:rPr lang="en-US" smtClean="0"/>
              <a:t>2</a:t>
            </a:fld>
            <a:endParaRPr lang="en-US" dirty="0"/>
          </a:p>
        </p:txBody>
      </p:sp>
      <p:sp>
        <p:nvSpPr>
          <p:cNvPr id="5" name="Content Placeholder 2"/>
          <p:cNvSpPr>
            <a:spLocks noGrp="1"/>
          </p:cNvSpPr>
          <p:nvPr>
            <p:ph idx="1"/>
          </p:nvPr>
        </p:nvSpPr>
        <p:spPr>
          <a:xfrm>
            <a:off x="1161789" y="0"/>
            <a:ext cx="6820422" cy="526972"/>
          </a:xfrm>
        </p:spPr>
        <p:txBody>
          <a:bodyPr>
            <a:normAutofit/>
          </a:bodyPr>
          <a:lstStyle/>
          <a:p>
            <a:pPr marL="0" indent="0">
              <a:buNone/>
            </a:pPr>
            <a:r>
              <a:rPr lang="en-CA" sz="2800" dirty="0" smtClean="0"/>
              <a:t>This is the Canadian Light Source synchrotron: </a:t>
            </a:r>
            <a:endParaRPr lang="en-CA" sz="2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526972"/>
            <a:ext cx="8128000" cy="3975100"/>
          </a:xfrm>
          <a:prstGeom prst="rect">
            <a:avLst/>
          </a:prstGeom>
        </p:spPr>
      </p:pic>
      <p:sp>
        <p:nvSpPr>
          <p:cNvPr id="7" name="Content Placeholder 2"/>
          <p:cNvSpPr txBox="1">
            <a:spLocks/>
          </p:cNvSpPr>
          <p:nvPr/>
        </p:nvSpPr>
        <p:spPr>
          <a:xfrm>
            <a:off x="125260" y="4697455"/>
            <a:ext cx="8906006" cy="1365142"/>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Font typeface="Arial"/>
              <a:buNone/>
            </a:pPr>
            <a:r>
              <a:rPr lang="en-CA" sz="2800" dirty="0" smtClean="0"/>
              <a:t>We are excited for you to come and work with us at this national science research facility. Safety is our highest priority. Thank you for taking the necessary training to be safe! </a:t>
            </a:r>
            <a:r>
              <a:rPr lang="en-CA" sz="2800" dirty="0" smtClean="0">
                <a:sym typeface="Wingdings" panose="05000000000000000000" pitchFamily="2" charset="2"/>
              </a:rPr>
              <a:t></a:t>
            </a:r>
            <a:endParaRPr lang="en-CA" sz="2800" dirty="0"/>
          </a:p>
        </p:txBody>
      </p:sp>
    </p:spTree>
    <p:extLst>
      <p:ext uri="{BB962C8B-B14F-4D97-AF65-F5344CB8AC3E}">
        <p14:creationId xmlns:p14="http://schemas.microsoft.com/office/powerpoint/2010/main" val="9787318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1288774" y="0"/>
            <a:ext cx="6566452" cy="914400"/>
          </a:xfrm>
        </p:spPr>
        <p:txBody>
          <a:bodyPr/>
          <a:lstStyle/>
          <a:p>
            <a:pPr eaLnBrk="1" hangingPunct="1">
              <a:defRPr/>
            </a:pPr>
            <a:r>
              <a:rPr lang="en-US" sz="3600" dirty="0" smtClean="0"/>
              <a:t>Cryogenic Hazards</a:t>
            </a:r>
          </a:p>
        </p:txBody>
      </p:sp>
      <p:sp>
        <p:nvSpPr>
          <p:cNvPr id="53251" name="Rectangle 3"/>
          <p:cNvSpPr>
            <a:spLocks noGrp="1" noChangeArrowheads="1"/>
          </p:cNvSpPr>
          <p:nvPr>
            <p:ph idx="1"/>
          </p:nvPr>
        </p:nvSpPr>
        <p:spPr>
          <a:xfrm>
            <a:off x="257694" y="1066800"/>
            <a:ext cx="6437473" cy="5111546"/>
          </a:xfrm>
        </p:spPr>
        <p:txBody>
          <a:bodyPr>
            <a:normAutofit lnSpcReduction="10000"/>
          </a:bodyPr>
          <a:lstStyle/>
          <a:p>
            <a:pPr marL="0" indent="0">
              <a:buNone/>
              <a:defRPr/>
            </a:pPr>
            <a:r>
              <a:rPr lang="en-US" dirty="0"/>
              <a:t>Oxygen Concentration Monitoring</a:t>
            </a:r>
            <a:endParaRPr lang="en-US" sz="2800" dirty="0" smtClean="0"/>
          </a:p>
          <a:p>
            <a:pPr eaLnBrk="1" hangingPunct="1">
              <a:defRPr/>
            </a:pPr>
            <a:endParaRPr lang="en-US" sz="2300" dirty="0" smtClean="0"/>
          </a:p>
          <a:p>
            <a:pPr eaLnBrk="1" hangingPunct="1">
              <a:defRPr/>
            </a:pPr>
            <a:r>
              <a:rPr lang="en-US" sz="2400" dirty="0" smtClean="0"/>
              <a:t>The oxygen concentration is monitored in areas where an oxygen deficient atmosphere could develop.</a:t>
            </a:r>
          </a:p>
          <a:p>
            <a:pPr eaLnBrk="1" hangingPunct="1">
              <a:defRPr/>
            </a:pPr>
            <a:r>
              <a:rPr lang="en-US" sz="2400" dirty="0" smtClean="0"/>
              <a:t>Emergency procedures :</a:t>
            </a:r>
            <a:endParaRPr lang="en-US" sz="3600" dirty="0" smtClean="0"/>
          </a:p>
          <a:p>
            <a:pPr marL="457200" lvl="1" indent="0" eaLnBrk="1" hangingPunct="1">
              <a:buNone/>
              <a:defRPr/>
            </a:pPr>
            <a:r>
              <a:rPr lang="en-US" sz="2000" dirty="0" smtClean="0"/>
              <a:t>If the </a:t>
            </a:r>
            <a:r>
              <a:rPr lang="en-US" sz="2000" dirty="0" smtClean="0"/>
              <a:t>BLUE </a:t>
            </a:r>
            <a:r>
              <a:rPr lang="en-US" sz="2000" dirty="0" smtClean="0"/>
              <a:t>warning </a:t>
            </a:r>
            <a:r>
              <a:rPr lang="en-US" sz="2000" dirty="0" smtClean="0"/>
              <a:t>lights and buzzer activates:</a:t>
            </a:r>
          </a:p>
          <a:p>
            <a:pPr marL="803275" lvl="2" eaLnBrk="1" hangingPunct="1">
              <a:defRPr/>
            </a:pPr>
            <a:r>
              <a:rPr lang="en-US" sz="2000" dirty="0" smtClean="0">
                <a:solidFill>
                  <a:srgbClr val="FF0000"/>
                </a:solidFill>
                <a:effectLst>
                  <a:outerShdw blurRad="38100" dist="38100" dir="2700000" algn="tl">
                    <a:srgbClr val="000000">
                      <a:alpha val="43137"/>
                    </a:srgbClr>
                  </a:outerShdw>
                </a:effectLst>
              </a:rPr>
              <a:t>Leave the area immediately</a:t>
            </a:r>
            <a:r>
              <a:rPr lang="en-US" sz="2000" dirty="0" smtClean="0"/>
              <a:t>, to a minimum </a:t>
            </a:r>
            <a:r>
              <a:rPr lang="en-US" sz="2000" dirty="0" smtClean="0"/>
              <a:t>distance of  </a:t>
            </a:r>
            <a:r>
              <a:rPr lang="en-US" sz="2000" dirty="0" smtClean="0"/>
              <a:t>10 </a:t>
            </a:r>
            <a:r>
              <a:rPr lang="en-US" sz="2000" dirty="0"/>
              <a:t>meters</a:t>
            </a:r>
          </a:p>
          <a:p>
            <a:pPr marL="803275" lvl="2" eaLnBrk="1" hangingPunct="1">
              <a:defRPr/>
            </a:pPr>
            <a:r>
              <a:rPr lang="en-US" sz="2000" dirty="0" smtClean="0"/>
              <a:t>Warn anyone in the area</a:t>
            </a:r>
          </a:p>
          <a:p>
            <a:pPr marL="803275" lvl="2" eaLnBrk="1" hangingPunct="1">
              <a:defRPr/>
            </a:pPr>
            <a:r>
              <a:rPr lang="en-US" sz="2000" dirty="0" smtClean="0">
                <a:solidFill>
                  <a:srgbClr val="FF0000"/>
                </a:solidFill>
                <a:effectLst>
                  <a:outerShdw blurRad="38100" dist="38100" dir="2700000" algn="tl">
                    <a:srgbClr val="000000">
                      <a:alpha val="43137"/>
                    </a:srgbClr>
                  </a:outerShdw>
                </a:effectLst>
              </a:rPr>
              <a:t>Find and report to your supervisor(s)</a:t>
            </a:r>
          </a:p>
          <a:p>
            <a:pPr lvl="2" eaLnBrk="1" hangingPunct="1">
              <a:defRPr/>
            </a:pPr>
            <a:endParaRPr lang="en-US" sz="2000" dirty="0" smtClean="0"/>
          </a:p>
          <a:p>
            <a:pPr marL="914400" lvl="2" indent="0" eaLnBrk="1" hangingPunct="1">
              <a:buNone/>
              <a:defRPr/>
            </a:pPr>
            <a:r>
              <a:rPr lang="en-US" sz="2000" dirty="0" smtClean="0"/>
              <a:t>Click for Alarm sound</a:t>
            </a:r>
            <a:r>
              <a:rPr lang="en-US" sz="2800" dirty="0" smtClean="0"/>
              <a:t>     </a:t>
            </a:r>
          </a:p>
        </p:txBody>
      </p:sp>
      <p:pic>
        <p:nvPicPr>
          <p:cNvPr id="168966" name="Buzz2822.wav">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3797140" y="5520925"/>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7" descr="O2 Emergency light"/>
          <p:cNvPicPr>
            <a:picLocks noChangeAspect="1" noChangeArrowheads="1"/>
          </p:cNvPicPr>
          <p:nvPr/>
        </p:nvPicPr>
        <p:blipFill>
          <a:blip r:embed="rId5">
            <a:lum bright="20000"/>
            <a:extLst>
              <a:ext uri="{28A0092B-C50C-407E-A947-70E740481C1C}">
                <a14:useLocalDpi xmlns:a14="http://schemas.microsoft.com/office/drawing/2010/main" val="0"/>
              </a:ext>
            </a:extLst>
          </a:blip>
          <a:srcRect/>
          <a:stretch>
            <a:fillRect/>
          </a:stretch>
        </p:blipFill>
        <p:spPr bwMode="auto">
          <a:xfrm>
            <a:off x="6885667" y="2823916"/>
            <a:ext cx="1752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Text Box 9"/>
          <p:cNvSpPr txBox="1">
            <a:spLocks noChangeArrowheads="1"/>
          </p:cNvSpPr>
          <p:nvPr/>
        </p:nvSpPr>
        <p:spPr bwMode="auto">
          <a:xfrm>
            <a:off x="6657067" y="4003054"/>
            <a:ext cx="2209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a:spcBef>
                <a:spcPct val="50000"/>
              </a:spcBef>
            </a:pPr>
            <a:r>
              <a:rPr lang="en-US" altLang="en-US" sz="1600" dirty="0">
                <a:solidFill>
                  <a:schemeClr val="accent2"/>
                </a:solidFill>
                <a:latin typeface="Tahoma" panose="020B0604030504040204" pitchFamily="34" charset="0"/>
              </a:rPr>
              <a:t>Oxygen Warning </a:t>
            </a:r>
            <a:r>
              <a:rPr lang="en-US" altLang="en-US" sz="1600" dirty="0" smtClean="0">
                <a:solidFill>
                  <a:schemeClr val="accent2"/>
                </a:solidFill>
                <a:latin typeface="Tahoma" panose="020B0604030504040204" pitchFamily="34" charset="0"/>
              </a:rPr>
              <a:t>Light</a:t>
            </a:r>
            <a:endParaRPr lang="en-US" altLang="en-US" sz="1600" dirty="0">
              <a:solidFill>
                <a:schemeClr val="accent2"/>
              </a:solidFill>
              <a:latin typeface="Tahoma" panose="020B0604030504040204" pitchFamily="34" charset="0"/>
            </a:endParaRPr>
          </a:p>
        </p:txBody>
      </p:sp>
      <p:sp>
        <p:nvSpPr>
          <p:cNvPr id="55304" name="Text Box 11"/>
          <p:cNvSpPr txBox="1">
            <a:spLocks noChangeArrowheads="1"/>
          </p:cNvSpPr>
          <p:nvPr/>
        </p:nvSpPr>
        <p:spPr bwMode="auto">
          <a:xfrm>
            <a:off x="6809467" y="2411166"/>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a:spcBef>
                <a:spcPct val="50000"/>
              </a:spcBef>
            </a:pPr>
            <a:r>
              <a:rPr lang="en-US" altLang="en-US" sz="1600" dirty="0">
                <a:solidFill>
                  <a:schemeClr val="accent2"/>
                </a:solidFill>
                <a:latin typeface="Tahoma" panose="020B0604030504040204" pitchFamily="34" charset="0"/>
              </a:rPr>
              <a:t>Oxygen Sensors</a:t>
            </a:r>
          </a:p>
        </p:txBody>
      </p:sp>
      <p:pic>
        <p:nvPicPr>
          <p:cNvPr id="55305"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8880" y="828031"/>
            <a:ext cx="1146175" cy="157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6" name="Picture 12" descr="100_2809.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695167" y="4417808"/>
            <a:ext cx="21336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7" name="TextBox 13"/>
          <p:cNvSpPr txBox="1">
            <a:spLocks noChangeArrowheads="1"/>
          </p:cNvSpPr>
          <p:nvPr/>
        </p:nvSpPr>
        <p:spPr bwMode="auto">
          <a:xfrm>
            <a:off x="6504667" y="5854691"/>
            <a:ext cx="2514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a:r>
              <a:rPr lang="en-CA" altLang="en-US" sz="1600" dirty="0">
                <a:solidFill>
                  <a:schemeClr val="accent2"/>
                </a:solidFill>
                <a:latin typeface="Tahoma" panose="020B0604030504040204" pitchFamily="34" charset="0"/>
                <a:cs typeface="Tahoma" panose="020B0604030504040204" pitchFamily="34" charset="0"/>
              </a:rPr>
              <a:t>Portable Oxygen Monitors</a:t>
            </a:r>
          </a:p>
        </p:txBody>
      </p:sp>
      <p:sp>
        <p:nvSpPr>
          <p:cNvPr id="4" name="Slide Number Placeholder 3"/>
          <p:cNvSpPr>
            <a:spLocks/>
          </p:cNvSpPr>
          <p:nvPr/>
        </p:nvSpPr>
        <p:spPr>
          <a:xfrm>
            <a:off x="0" y="6492875"/>
            <a:ext cx="2133600" cy="365125"/>
          </a:xfrm>
          <a:prstGeom prst="rect">
            <a:avLst/>
          </a:prstGeom>
        </p:spPr>
        <p:txBody>
          <a:bodyPr/>
          <a:lstStyle/>
          <a:p>
            <a:fld id="{2066355A-084C-D24E-9AD2-7E4FC41EA627}" type="slidenum">
              <a:rPr lang="en-US" smtClean="0"/>
              <a:t>20</a:t>
            </a:fld>
            <a:endParaRPr lang="en-US" dirty="0"/>
          </a:p>
        </p:txBody>
      </p:sp>
    </p:spTree>
    <p:extLst>
      <p:ext uri="{BB962C8B-B14F-4D97-AF65-F5344CB8AC3E}">
        <p14:creationId xmlns:p14="http://schemas.microsoft.com/office/powerpoint/2010/main" val="23915083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8966"/>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4000" fill="hold"/>
                                        <p:tgtEl>
                                          <p:spTgt spid="168966"/>
                                        </p:tgtEl>
                                      </p:cBhvr>
                                    </p:cmd>
                                  </p:childTnLst>
                                </p:cTn>
                              </p:par>
                            </p:childTnLst>
                          </p:cTn>
                        </p:par>
                      </p:childTnLst>
                    </p:cTn>
                  </p:par>
                </p:childTnLst>
              </p:cTn>
              <p:nextCondLst>
                <p:cond evt="onClick" delay="0">
                  <p:tgtEl>
                    <p:spTgt spid="168966"/>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6896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Rectangle 6"/>
          <p:cNvSpPr>
            <a:spLocks noGrp="1" noChangeArrowheads="1"/>
          </p:cNvSpPr>
          <p:nvPr>
            <p:ph type="title"/>
          </p:nvPr>
        </p:nvSpPr>
        <p:spPr>
          <a:xfrm>
            <a:off x="1266494" y="228600"/>
            <a:ext cx="6449839" cy="685800"/>
          </a:xfrm>
        </p:spPr>
        <p:txBody>
          <a:bodyPr>
            <a:normAutofit fontScale="90000"/>
          </a:bodyPr>
          <a:lstStyle/>
          <a:p>
            <a:pPr eaLnBrk="1" hangingPunct="1">
              <a:defRPr/>
            </a:pPr>
            <a:r>
              <a:rPr lang="en-US" dirty="0" smtClean="0"/>
              <a:t>Electrical/Magnetic Hazards</a:t>
            </a:r>
          </a:p>
        </p:txBody>
      </p:sp>
      <p:sp>
        <p:nvSpPr>
          <p:cNvPr id="59395" name="Rectangle 7"/>
          <p:cNvSpPr>
            <a:spLocks noGrp="1" noChangeArrowheads="1"/>
          </p:cNvSpPr>
          <p:nvPr>
            <p:ph idx="1"/>
          </p:nvPr>
        </p:nvSpPr>
        <p:spPr>
          <a:xfrm>
            <a:off x="228600" y="1066800"/>
            <a:ext cx="6445526" cy="5059363"/>
          </a:xfrm>
        </p:spPr>
        <p:txBody>
          <a:bodyPr/>
          <a:lstStyle/>
          <a:p>
            <a:pPr eaLnBrk="1" hangingPunct="1">
              <a:lnSpc>
                <a:spcPct val="90000"/>
              </a:lnSpc>
            </a:pPr>
            <a:r>
              <a:rPr lang="en-US" altLang="en-US" sz="2800" dirty="0" smtClean="0"/>
              <a:t>Electrical Fields</a:t>
            </a:r>
          </a:p>
          <a:p>
            <a:pPr lvl="1" eaLnBrk="1" hangingPunct="1">
              <a:lnSpc>
                <a:spcPct val="90000"/>
              </a:lnSpc>
            </a:pPr>
            <a:r>
              <a:rPr lang="en-US" altLang="en-US" sz="2000" dirty="0" smtClean="0"/>
              <a:t>The CLS uses high voltage and current to operate various power supplies. </a:t>
            </a:r>
          </a:p>
          <a:p>
            <a:pPr lvl="1" eaLnBrk="1" hangingPunct="1">
              <a:lnSpc>
                <a:spcPct val="90000"/>
              </a:lnSpc>
            </a:pPr>
            <a:r>
              <a:rPr lang="en-US" altLang="en-US" sz="2000" dirty="0" smtClean="0">
                <a:solidFill>
                  <a:srgbClr val="FF0000"/>
                </a:solidFill>
                <a:effectLst>
                  <a:outerShdw blurRad="38100" dist="38100" dir="2700000" algn="tl">
                    <a:srgbClr val="000000">
                      <a:alpha val="43137"/>
                    </a:srgbClr>
                  </a:outerShdw>
                </a:effectLst>
              </a:rPr>
              <a:t>Keep clear of these areas unless you have specific instructions to be there. </a:t>
            </a:r>
            <a:endParaRPr lang="en-US" altLang="en-US" sz="2000" dirty="0">
              <a:solidFill>
                <a:srgbClr val="FF0000"/>
              </a:solidFill>
              <a:effectLst>
                <a:outerShdw blurRad="38100" dist="38100" dir="2700000" algn="tl">
                  <a:srgbClr val="000000">
                    <a:alpha val="43137"/>
                  </a:srgbClr>
                </a:outerShdw>
              </a:effectLst>
            </a:endParaRPr>
          </a:p>
          <a:p>
            <a:pPr lvl="1" eaLnBrk="1" hangingPunct="1">
              <a:lnSpc>
                <a:spcPct val="90000"/>
              </a:lnSpc>
            </a:pPr>
            <a:endParaRPr lang="en-US" altLang="en-US" sz="2000" dirty="0" smtClean="0"/>
          </a:p>
          <a:p>
            <a:pPr lvl="1" eaLnBrk="1" hangingPunct="1">
              <a:lnSpc>
                <a:spcPct val="90000"/>
              </a:lnSpc>
            </a:pPr>
            <a:endParaRPr lang="en-US" altLang="en-US" sz="2000" dirty="0" smtClean="0"/>
          </a:p>
          <a:p>
            <a:pPr eaLnBrk="1" hangingPunct="1">
              <a:lnSpc>
                <a:spcPct val="90000"/>
              </a:lnSpc>
            </a:pPr>
            <a:r>
              <a:rPr lang="en-US" altLang="en-US" sz="2800" dirty="0" smtClean="0"/>
              <a:t>Magnetic Fields</a:t>
            </a:r>
          </a:p>
          <a:p>
            <a:pPr lvl="1" eaLnBrk="1" hangingPunct="1">
              <a:lnSpc>
                <a:spcPct val="90000"/>
              </a:lnSpc>
            </a:pPr>
            <a:r>
              <a:rPr lang="en-US" altLang="en-US" sz="2000" dirty="0" smtClean="0"/>
              <a:t>Exposure to magnetic fields of extremely low frequency may present a health risk.</a:t>
            </a:r>
          </a:p>
          <a:p>
            <a:pPr lvl="1" eaLnBrk="1" hangingPunct="1">
              <a:lnSpc>
                <a:spcPct val="90000"/>
              </a:lnSpc>
            </a:pPr>
            <a:r>
              <a:rPr lang="en-US" altLang="en-US" sz="2000" u="sng" dirty="0" smtClean="0"/>
              <a:t>If you have conditions </a:t>
            </a:r>
            <a:r>
              <a:rPr lang="en-US" altLang="en-US" sz="2000" dirty="0" smtClean="0"/>
              <a:t>that might be affected (such as a pace-maker) please discuss this with your supervisors before visiting CLS.</a:t>
            </a:r>
          </a:p>
        </p:txBody>
      </p:sp>
      <p:pic>
        <p:nvPicPr>
          <p:cNvPr id="59396" name="Picture 5" descr="bd20012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1483" y="3759200"/>
            <a:ext cx="1409700" cy="157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7" descr="Signs 012.jpg"/>
          <p:cNvPicPr>
            <a:picLocks noChangeAspect="1"/>
          </p:cNvPicPr>
          <p:nvPr/>
        </p:nvPicPr>
        <p:blipFill>
          <a:blip r:embed="rId3">
            <a:extLst>
              <a:ext uri="{28A0092B-C50C-407E-A947-70E740481C1C}">
                <a14:useLocalDpi xmlns:a14="http://schemas.microsoft.com/office/drawing/2010/main" val="0"/>
              </a:ext>
            </a:extLst>
          </a:blip>
          <a:srcRect l="10001" r="3333" b="6667"/>
          <a:stretch>
            <a:fillRect/>
          </a:stretch>
        </p:blipFill>
        <p:spPr bwMode="auto">
          <a:xfrm>
            <a:off x="7102764" y="1143000"/>
            <a:ext cx="1227138" cy="1981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 name="Slide Number Placeholder 3"/>
          <p:cNvSpPr>
            <a:spLocks/>
          </p:cNvSpPr>
          <p:nvPr/>
        </p:nvSpPr>
        <p:spPr>
          <a:xfrm>
            <a:off x="0" y="6475347"/>
            <a:ext cx="2133600" cy="365125"/>
          </a:xfrm>
          <a:prstGeom prst="rect">
            <a:avLst/>
          </a:prstGeom>
        </p:spPr>
        <p:txBody>
          <a:bodyPr/>
          <a:lstStyle/>
          <a:p>
            <a:fld id="{2066355A-084C-D24E-9AD2-7E4FC41EA627}" type="slidenum">
              <a:rPr lang="en-US" smtClean="0"/>
              <a:t>21</a:t>
            </a:fld>
            <a:endParaRPr lang="en-US" dirty="0"/>
          </a:p>
        </p:txBody>
      </p:sp>
    </p:spTree>
    <p:extLst>
      <p:ext uri="{BB962C8B-B14F-4D97-AF65-F5344CB8AC3E}">
        <p14:creationId xmlns:p14="http://schemas.microsoft.com/office/powerpoint/2010/main" val="9232068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0711"/>
            <a:ext cx="8229600" cy="4525963"/>
          </a:xfrm>
        </p:spPr>
        <p:txBody>
          <a:bodyPr>
            <a:noAutofit/>
          </a:bodyPr>
          <a:lstStyle/>
          <a:p>
            <a:pPr>
              <a:buFontTx/>
              <a:buNone/>
            </a:pPr>
            <a:r>
              <a:rPr lang="en-US" altLang="en-US" sz="1800" dirty="0"/>
              <a:t>What is radiation?</a:t>
            </a:r>
          </a:p>
          <a:p>
            <a:r>
              <a:rPr lang="en-US" altLang="en-US" sz="1800" dirty="0"/>
              <a:t>Radiation is energy transferred through space and matter.</a:t>
            </a:r>
            <a:endParaRPr lang="en-US" altLang="en-US" sz="2000" dirty="0"/>
          </a:p>
          <a:p>
            <a:pPr marL="0" indent="0">
              <a:buNone/>
            </a:pPr>
            <a:r>
              <a:rPr lang="en-US" altLang="en-US" sz="1800" dirty="0" smtClean="0"/>
              <a:t>There </a:t>
            </a:r>
            <a:r>
              <a:rPr lang="en-US" altLang="en-US" sz="1800" dirty="0"/>
              <a:t>are two different types </a:t>
            </a:r>
            <a:r>
              <a:rPr lang="en-US" altLang="en-US" sz="1800" dirty="0" smtClean="0"/>
              <a:t>of radiation:</a:t>
            </a:r>
            <a:endParaRPr lang="en-US" altLang="en-US" sz="1800" dirty="0"/>
          </a:p>
          <a:p>
            <a:r>
              <a:rPr lang="en-US" altLang="en-US" sz="1800" dirty="0"/>
              <a:t>Non-ionizing radiation (radio waves, visible light, microwaves) </a:t>
            </a:r>
            <a:r>
              <a:rPr lang="en-US" altLang="en-US" sz="1800" dirty="0" smtClean="0"/>
              <a:t>does </a:t>
            </a:r>
            <a:r>
              <a:rPr lang="en-US" altLang="en-US" sz="1800" dirty="0"/>
              <a:t>not have enough energy to remove electrons from atoms.</a:t>
            </a:r>
          </a:p>
          <a:p>
            <a:r>
              <a:rPr lang="en-US" altLang="en-US" sz="1800" dirty="0"/>
              <a:t>Ionizing radiation (x-ray, gammas</a:t>
            </a:r>
            <a:r>
              <a:rPr lang="en-US" altLang="en-US" sz="1800" dirty="0" smtClean="0"/>
              <a:t>) </a:t>
            </a:r>
            <a:r>
              <a:rPr lang="en-US" altLang="en-US" sz="1800" dirty="0"/>
              <a:t>has enough energy to remove </a:t>
            </a:r>
            <a:r>
              <a:rPr lang="en-US" altLang="en-US" sz="1800" dirty="0" smtClean="0"/>
              <a:t>electrons. </a:t>
            </a:r>
          </a:p>
          <a:p>
            <a:pPr marL="341313" lvl="1" indent="0">
              <a:buNone/>
            </a:pPr>
            <a:r>
              <a:rPr lang="en-US" altLang="en-US" sz="1800" dirty="0"/>
              <a:t>When ionizing radiation travels through a medium it deposits (loses) some of its energy to the medium. If the energy is deposited in a person, he or she receives a radiation dose. </a:t>
            </a:r>
          </a:p>
          <a:p>
            <a:pPr marL="0" indent="0">
              <a:buNone/>
            </a:pPr>
            <a:endParaRPr lang="en-CA" sz="1800" dirty="0"/>
          </a:p>
        </p:txBody>
      </p:sp>
      <p:sp>
        <p:nvSpPr>
          <p:cNvPr id="4" name="Rectangle 2"/>
          <p:cNvSpPr>
            <a:spLocks noGrp="1" noChangeArrowheads="1"/>
          </p:cNvSpPr>
          <p:nvPr>
            <p:ph type="title"/>
          </p:nvPr>
        </p:nvSpPr>
        <p:spPr>
          <a:xfrm>
            <a:off x="654232" y="228600"/>
            <a:ext cx="7835537" cy="533400"/>
          </a:xfrm>
        </p:spPr>
        <p:txBody>
          <a:bodyPr>
            <a:normAutofit fontScale="90000"/>
          </a:bodyPr>
          <a:lstStyle/>
          <a:p>
            <a:pPr>
              <a:defRPr/>
            </a:pPr>
            <a:r>
              <a:rPr lang="en-US" dirty="0" smtClean="0"/>
              <a:t>Radiological Hazards: Background</a:t>
            </a:r>
          </a:p>
        </p:txBody>
      </p:sp>
      <p:sp>
        <p:nvSpPr>
          <p:cNvPr id="6" name="Slide Number Placeholder 5"/>
          <p:cNvSpPr>
            <a:spLocks/>
          </p:cNvSpPr>
          <p:nvPr/>
        </p:nvSpPr>
        <p:spPr>
          <a:xfrm>
            <a:off x="0" y="6475347"/>
            <a:ext cx="2133600" cy="365125"/>
          </a:xfrm>
          <a:prstGeom prst="rect">
            <a:avLst/>
          </a:prstGeom>
        </p:spPr>
        <p:txBody>
          <a:bodyPr/>
          <a:lstStyle/>
          <a:p>
            <a:fld id="{2066355A-084C-D24E-9AD2-7E4FC41EA627}" type="slidenum">
              <a:rPr lang="en-US" smtClean="0"/>
              <a:t>22</a:t>
            </a:fld>
            <a:endParaRPr lang="en-US" dirty="0"/>
          </a:p>
        </p:txBody>
      </p:sp>
      <p:grpSp>
        <p:nvGrpSpPr>
          <p:cNvPr id="5" name="Group 4"/>
          <p:cNvGrpSpPr/>
          <p:nvPr/>
        </p:nvGrpSpPr>
        <p:grpSpPr>
          <a:xfrm>
            <a:off x="2497266" y="3401324"/>
            <a:ext cx="5680094" cy="2873651"/>
            <a:chOff x="1731953" y="3332659"/>
            <a:chExt cx="5680094" cy="2873651"/>
          </a:xfrm>
        </p:grpSpPr>
        <p:pic>
          <p:nvPicPr>
            <p:cNvPr id="5122" name="Picture 2" descr="Ionizing vs Non-Ionizing Radi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1953" y="3332659"/>
              <a:ext cx="5680094" cy="28509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672281" y="5975478"/>
              <a:ext cx="3799438" cy="230832"/>
            </a:xfrm>
            <a:prstGeom prst="rect">
              <a:avLst/>
            </a:prstGeom>
            <a:noFill/>
          </p:spPr>
          <p:txBody>
            <a:bodyPr wrap="none" rtlCol="0">
              <a:spAutoFit/>
            </a:bodyPr>
            <a:lstStyle/>
            <a:p>
              <a:r>
                <a:rPr lang="en-CA" sz="900" dirty="0"/>
                <a:t>https://www.mirion.com/introduction-to-radiation-safety/what-is-radiation/</a:t>
              </a:r>
            </a:p>
          </p:txBody>
        </p:sp>
      </p:grpSp>
    </p:spTree>
    <p:extLst>
      <p:ext uri="{BB962C8B-B14F-4D97-AF65-F5344CB8AC3E}">
        <p14:creationId xmlns:p14="http://schemas.microsoft.com/office/powerpoint/2010/main" val="26189545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934278"/>
            <a:ext cx="8191500" cy="1302026"/>
          </a:xfrm>
          <a:prstGeom prst="rect">
            <a:avLst/>
          </a:prstGeom>
          <a:solidFill>
            <a:srgbClr val="C00000">
              <a:alpha val="26000"/>
            </a:srgb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4339" name="Rectangle 1027"/>
          <p:cNvSpPr>
            <a:spLocks noGrp="1" noChangeArrowheads="1"/>
          </p:cNvSpPr>
          <p:nvPr>
            <p:ph idx="1"/>
          </p:nvPr>
        </p:nvSpPr>
        <p:spPr>
          <a:xfrm>
            <a:off x="495300" y="1115733"/>
            <a:ext cx="8153400" cy="4645969"/>
          </a:xfrm>
        </p:spPr>
        <p:txBody>
          <a:bodyPr>
            <a:normAutofit fontScale="92500" lnSpcReduction="20000"/>
          </a:bodyPr>
          <a:lstStyle/>
          <a:p>
            <a:pPr marL="0" indent="14288" algn="ctr">
              <a:buNone/>
            </a:pPr>
            <a:r>
              <a:rPr lang="en-US" altLang="en-US" sz="2800" i="1" dirty="0" smtClean="0"/>
              <a:t>Humans </a:t>
            </a:r>
            <a:r>
              <a:rPr lang="en-US" altLang="en-US" sz="2800" i="1" dirty="0"/>
              <a:t>are constantly exposed to ionizing radiation from natural </a:t>
            </a:r>
            <a:r>
              <a:rPr lang="en-US" altLang="en-US" sz="2800" i="1" dirty="0" smtClean="0"/>
              <a:t>sources, regardless of where they are on the earth, even inside CLS’ shielding. </a:t>
            </a:r>
          </a:p>
          <a:p>
            <a:pPr marL="0" indent="14288">
              <a:buNone/>
            </a:pPr>
            <a:r>
              <a:rPr lang="en-US" altLang="en-US" sz="1700" dirty="0" smtClean="0"/>
              <a:t> </a:t>
            </a:r>
          </a:p>
          <a:p>
            <a:pPr marL="715963" indent="14288">
              <a:buNone/>
            </a:pPr>
            <a:r>
              <a:rPr lang="en-US" altLang="en-US" sz="2800" dirty="0" smtClean="0"/>
              <a:t>Natural sources include: </a:t>
            </a:r>
            <a:endParaRPr lang="en-US" altLang="en-US" sz="2800" dirty="0"/>
          </a:p>
          <a:p>
            <a:pPr marL="1341438" lvl="1">
              <a:buFont typeface="Arial" panose="020B0604020202020204" pitchFamily="34" charset="0"/>
              <a:buChar char="•"/>
            </a:pPr>
            <a:r>
              <a:rPr lang="en-US" altLang="en-US" sz="2400" dirty="0" smtClean="0"/>
              <a:t>cosmic </a:t>
            </a:r>
            <a:r>
              <a:rPr lang="en-US" altLang="en-US" sz="2400" dirty="0"/>
              <a:t>rays</a:t>
            </a:r>
          </a:p>
          <a:p>
            <a:pPr marL="1341438" lvl="1">
              <a:buFont typeface="Arial" panose="020B0604020202020204" pitchFamily="34" charset="0"/>
              <a:buChar char="•"/>
            </a:pPr>
            <a:r>
              <a:rPr lang="en-US" altLang="en-US" sz="2400" dirty="0" smtClean="0"/>
              <a:t>radioactive </a:t>
            </a:r>
            <a:r>
              <a:rPr lang="en-US" altLang="en-US" sz="2400" dirty="0"/>
              <a:t>elements in the earth</a:t>
            </a:r>
          </a:p>
          <a:p>
            <a:pPr marL="1341438" lvl="1">
              <a:buFont typeface="Arial" panose="020B0604020202020204" pitchFamily="34" charset="0"/>
              <a:buChar char="•"/>
            </a:pPr>
            <a:r>
              <a:rPr lang="en-US" altLang="en-US" sz="2400" dirty="0" smtClean="0"/>
              <a:t>ingestion </a:t>
            </a:r>
            <a:r>
              <a:rPr lang="en-US" altLang="en-US" sz="2400" dirty="0"/>
              <a:t>of radionuclides in food</a:t>
            </a:r>
          </a:p>
          <a:p>
            <a:pPr marL="1341438" lvl="1">
              <a:buFont typeface="Arial" panose="020B0604020202020204" pitchFamily="34" charset="0"/>
              <a:buChar char="•"/>
            </a:pPr>
            <a:r>
              <a:rPr lang="en-US" altLang="en-US" sz="2400" dirty="0" smtClean="0"/>
              <a:t>inhalation </a:t>
            </a:r>
            <a:r>
              <a:rPr lang="en-US" altLang="en-US" sz="2400" dirty="0"/>
              <a:t>of radon </a:t>
            </a:r>
            <a:r>
              <a:rPr lang="en-US" altLang="en-US" sz="2400" dirty="0" smtClean="0"/>
              <a:t>gas</a:t>
            </a:r>
            <a:endParaRPr lang="en-US" altLang="en-US" sz="2800" dirty="0" smtClean="0"/>
          </a:p>
          <a:p>
            <a:pPr marL="0" indent="0">
              <a:buNone/>
            </a:pPr>
            <a:endParaRPr lang="en-US" altLang="en-US" sz="2800" dirty="0" smtClean="0"/>
          </a:p>
          <a:p>
            <a:pPr marL="0" indent="0">
              <a:buNone/>
            </a:pPr>
            <a:r>
              <a:rPr lang="en-US" altLang="en-US" sz="2800" dirty="0" smtClean="0"/>
              <a:t>The </a:t>
            </a:r>
            <a:r>
              <a:rPr lang="en-US" altLang="en-US" sz="2800" dirty="0"/>
              <a:t>average annual radiation dose to the general population in Canada </a:t>
            </a:r>
            <a:r>
              <a:rPr lang="en-US" altLang="en-US" sz="2800" i="1" dirty="0">
                <a:solidFill>
                  <a:schemeClr val="accent2">
                    <a:lumMod val="75000"/>
                  </a:schemeClr>
                </a:solidFill>
                <a:effectLst>
                  <a:outerShdw blurRad="38100" dist="38100" dir="2700000" algn="tl">
                    <a:srgbClr val="000000">
                      <a:alpha val="43137"/>
                    </a:srgbClr>
                  </a:outerShdw>
                </a:effectLst>
              </a:rPr>
              <a:t>from natural sources is about 2 </a:t>
            </a:r>
            <a:r>
              <a:rPr lang="en-US" altLang="en-US" sz="2800" i="1" dirty="0" err="1">
                <a:solidFill>
                  <a:schemeClr val="accent2">
                    <a:lumMod val="75000"/>
                  </a:schemeClr>
                </a:solidFill>
                <a:effectLst>
                  <a:outerShdw blurRad="38100" dist="38100" dir="2700000" algn="tl">
                    <a:srgbClr val="000000">
                      <a:alpha val="43137"/>
                    </a:srgbClr>
                  </a:outerShdw>
                </a:effectLst>
              </a:rPr>
              <a:t>mSv</a:t>
            </a:r>
            <a:r>
              <a:rPr lang="en-US" altLang="en-US" sz="2800" i="1" dirty="0">
                <a:solidFill>
                  <a:schemeClr val="accent2">
                    <a:lumMod val="75000"/>
                  </a:schemeClr>
                </a:solidFill>
                <a:effectLst>
                  <a:outerShdw blurRad="38100" dist="38100" dir="2700000" algn="tl">
                    <a:srgbClr val="000000">
                      <a:alpha val="43137"/>
                    </a:srgbClr>
                  </a:outerShdw>
                </a:effectLst>
              </a:rPr>
              <a:t> </a:t>
            </a:r>
            <a:r>
              <a:rPr lang="en-US" altLang="en-US" sz="2800" dirty="0" smtClean="0"/>
              <a:t>(</a:t>
            </a:r>
            <a:r>
              <a:rPr lang="en-US" altLang="en-US" sz="2800" dirty="0" err="1" smtClean="0"/>
              <a:t>m</a:t>
            </a:r>
            <a:r>
              <a:rPr lang="en-US" altLang="en-US" sz="2800" dirty="0" err="1"/>
              <a:t>illi</a:t>
            </a:r>
            <a:r>
              <a:rPr lang="en-US" altLang="en-US" sz="2800" dirty="0" smtClean="0"/>
              <a:t>-Sieverts) per </a:t>
            </a:r>
            <a:r>
              <a:rPr lang="en-US" altLang="en-US" sz="2800" dirty="0"/>
              <a:t>person</a:t>
            </a:r>
            <a:r>
              <a:rPr lang="en-US" altLang="en-US" sz="2800" dirty="0" smtClean="0"/>
              <a:t>. </a:t>
            </a:r>
          </a:p>
        </p:txBody>
      </p:sp>
      <p:sp>
        <p:nvSpPr>
          <p:cNvPr id="4" name="Slide Number Placeholder 3"/>
          <p:cNvSpPr>
            <a:spLocks noGrp="1"/>
          </p:cNvSpPr>
          <p:nvPr>
            <p:ph type="sldNum" sz="quarter" idx="12"/>
          </p:nvPr>
        </p:nvSpPr>
        <p:spPr>
          <a:xfrm>
            <a:off x="457200" y="6356350"/>
            <a:ext cx="2133600" cy="365125"/>
          </a:xfrm>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E0F1A152-3F99-451F-9B0B-BA0E4888EEDE}" type="slidenum">
              <a:rPr lang="en-CA" altLang="en-US" sz="1200">
                <a:solidFill>
                  <a:srgbClr val="898989"/>
                </a:solidFill>
              </a:rPr>
              <a:pPr eaLnBrk="1" hangingPunct="1"/>
              <a:t>23</a:t>
            </a:fld>
            <a:endParaRPr lang="en-CA" altLang="en-US" sz="1200">
              <a:solidFill>
                <a:srgbClr val="898989"/>
              </a:solidFill>
            </a:endParaRPr>
          </a:p>
        </p:txBody>
      </p:sp>
      <p:sp>
        <p:nvSpPr>
          <p:cNvPr id="7" name="Rectangle 2"/>
          <p:cNvSpPr txBox="1">
            <a:spLocks noChangeArrowheads="1"/>
          </p:cNvSpPr>
          <p:nvPr/>
        </p:nvSpPr>
        <p:spPr>
          <a:xfrm>
            <a:off x="654232" y="228600"/>
            <a:ext cx="7835537" cy="5334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sz="4000" dirty="0" smtClean="0"/>
              <a:t>Radiological Hazards: Background</a:t>
            </a:r>
          </a:p>
        </p:txBody>
      </p:sp>
      <p:sp>
        <p:nvSpPr>
          <p:cNvPr id="6" name="Slide Number Placeholder 5"/>
          <p:cNvSpPr>
            <a:spLocks/>
          </p:cNvSpPr>
          <p:nvPr/>
        </p:nvSpPr>
        <p:spPr>
          <a:xfrm>
            <a:off x="0" y="6475347"/>
            <a:ext cx="2133600" cy="365125"/>
          </a:xfrm>
          <a:prstGeom prst="rect">
            <a:avLst/>
          </a:prstGeom>
        </p:spPr>
        <p:txBody>
          <a:bodyPr/>
          <a:lstStyle/>
          <a:p>
            <a:r>
              <a:rPr lang="en-US" dirty="0" smtClean="0"/>
              <a:t>24</a:t>
            </a:r>
            <a:endParaRPr lang="en-US" dirty="0"/>
          </a:p>
        </p:txBody>
      </p:sp>
    </p:spTree>
    <p:extLst>
      <p:ext uri="{BB962C8B-B14F-4D97-AF65-F5344CB8AC3E}">
        <p14:creationId xmlns:p14="http://schemas.microsoft.com/office/powerpoint/2010/main" val="21920395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a:xfrm>
            <a:off x="266700" y="1143000"/>
            <a:ext cx="8610600" cy="2358736"/>
          </a:xfrm>
        </p:spPr>
        <p:txBody>
          <a:bodyPr>
            <a:normAutofit/>
          </a:bodyPr>
          <a:lstStyle/>
          <a:p>
            <a:pPr>
              <a:lnSpc>
                <a:spcPct val="80000"/>
              </a:lnSpc>
              <a:buFontTx/>
              <a:buNone/>
            </a:pPr>
            <a:r>
              <a:rPr lang="en-US" altLang="en-US" sz="2200" dirty="0"/>
              <a:t>Human-made </a:t>
            </a:r>
            <a:r>
              <a:rPr lang="en-US" altLang="en-US" sz="2200" dirty="0" smtClean="0"/>
              <a:t>Sources include:</a:t>
            </a:r>
            <a:endParaRPr lang="en-US" altLang="en-US" sz="2200" dirty="0"/>
          </a:p>
          <a:p>
            <a:pPr>
              <a:lnSpc>
                <a:spcPct val="80000"/>
              </a:lnSpc>
            </a:pPr>
            <a:r>
              <a:rPr lang="en-US" altLang="en-US" sz="2200" dirty="0"/>
              <a:t>Medical: </a:t>
            </a:r>
            <a:r>
              <a:rPr lang="en-US" altLang="en-US" sz="2200" dirty="0" smtClean="0"/>
              <a:t>X-rays</a:t>
            </a:r>
            <a:r>
              <a:rPr lang="en-US" altLang="en-US" sz="2200" dirty="0"/>
              <a:t>, nuclear medicine imaging or radiation treatments</a:t>
            </a:r>
          </a:p>
          <a:p>
            <a:pPr>
              <a:lnSpc>
                <a:spcPct val="80000"/>
              </a:lnSpc>
            </a:pPr>
            <a:r>
              <a:rPr lang="en-US" altLang="en-US" sz="2200" dirty="0"/>
              <a:t>Consumer products: </a:t>
            </a:r>
            <a:r>
              <a:rPr lang="en-US" altLang="en-US" sz="2200" dirty="0" smtClean="0"/>
              <a:t>Smoke </a:t>
            </a:r>
            <a:r>
              <a:rPr lang="en-US" altLang="en-US" sz="2200" dirty="0"/>
              <a:t>detectors, gas lantern mantles</a:t>
            </a:r>
          </a:p>
          <a:p>
            <a:pPr>
              <a:lnSpc>
                <a:spcPct val="80000"/>
              </a:lnSpc>
            </a:pPr>
            <a:r>
              <a:rPr lang="en-US" altLang="en-US" sz="2200" dirty="0"/>
              <a:t>Fallout from nuclear weapons testing or nuclear reactors for power generation</a:t>
            </a:r>
          </a:p>
          <a:p>
            <a:pPr marL="0" indent="0">
              <a:lnSpc>
                <a:spcPct val="80000"/>
              </a:lnSpc>
              <a:buNone/>
            </a:pPr>
            <a:endParaRPr lang="en-US" altLang="en-US" sz="2200" dirty="0"/>
          </a:p>
          <a:p>
            <a:pPr>
              <a:lnSpc>
                <a:spcPct val="80000"/>
              </a:lnSpc>
              <a:buFontTx/>
              <a:buNone/>
            </a:pPr>
            <a:endParaRPr lang="en-US" altLang="en-US" sz="2200" dirty="0"/>
          </a:p>
        </p:txBody>
      </p:sp>
      <p:sp>
        <p:nvSpPr>
          <p:cNvPr id="8" name="Rectangle 2"/>
          <p:cNvSpPr>
            <a:spLocks noGrp="1" noChangeArrowheads="1"/>
          </p:cNvSpPr>
          <p:nvPr>
            <p:ph type="title"/>
          </p:nvPr>
        </p:nvSpPr>
        <p:spPr>
          <a:xfrm>
            <a:off x="654232" y="228600"/>
            <a:ext cx="7835537" cy="533400"/>
          </a:xfrm>
        </p:spPr>
        <p:txBody>
          <a:bodyPr>
            <a:normAutofit fontScale="90000"/>
          </a:bodyPr>
          <a:lstStyle/>
          <a:p>
            <a:pPr>
              <a:defRPr/>
            </a:pPr>
            <a:r>
              <a:rPr lang="en-US" dirty="0" smtClean="0"/>
              <a:t>Radiological Hazards: Background</a:t>
            </a:r>
          </a:p>
        </p:txBody>
      </p:sp>
      <p:sp>
        <p:nvSpPr>
          <p:cNvPr id="7" name="Slide Number Placeholder 5"/>
          <p:cNvSpPr>
            <a:spLocks/>
          </p:cNvSpPr>
          <p:nvPr/>
        </p:nvSpPr>
        <p:spPr>
          <a:xfrm>
            <a:off x="0" y="6475347"/>
            <a:ext cx="2133600" cy="365125"/>
          </a:xfrm>
          <a:prstGeom prst="rect">
            <a:avLst/>
          </a:prstGeom>
        </p:spPr>
        <p:txBody>
          <a:bodyPr/>
          <a:lstStyle/>
          <a:p>
            <a:r>
              <a:rPr lang="en-US" dirty="0" smtClean="0"/>
              <a:t>24</a:t>
            </a:r>
            <a:endParaRPr lang="en-US" dirty="0"/>
          </a:p>
        </p:txBody>
      </p:sp>
      <p:graphicFrame>
        <p:nvGraphicFramePr>
          <p:cNvPr id="9" name="Object 5"/>
          <p:cNvGraphicFramePr>
            <a:graphicFrameLocks noChangeAspect="1"/>
          </p:cNvGraphicFramePr>
          <p:nvPr>
            <p:extLst>
              <p:ext uri="{D42A27DB-BD31-4B8C-83A1-F6EECF244321}">
                <p14:modId xmlns:p14="http://schemas.microsoft.com/office/powerpoint/2010/main" val="1044085761"/>
              </p:ext>
            </p:extLst>
          </p:nvPr>
        </p:nvGraphicFramePr>
        <p:xfrm>
          <a:off x="3194406" y="2776831"/>
          <a:ext cx="5682894" cy="3358074"/>
        </p:xfrm>
        <a:graphic>
          <a:graphicData uri="http://schemas.openxmlformats.org/presentationml/2006/ole">
            <mc:AlternateContent xmlns:mc="http://schemas.openxmlformats.org/markup-compatibility/2006">
              <mc:Choice xmlns:v="urn:schemas-microsoft-com:vml" Requires="v">
                <p:oleObj spid="_x0000_s4185" name="Worksheet" r:id="rId3" imgW="7105577" imgH="4553010" progId="Excel.Sheet.8">
                  <p:embed/>
                </p:oleObj>
              </mc:Choice>
              <mc:Fallback>
                <p:oleObj name="Worksheet" r:id="rId3" imgW="7105577" imgH="4553010" progId="Excel.Sheet.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4406" y="2776831"/>
                        <a:ext cx="5682894" cy="3358074"/>
                      </a:xfrm>
                      <a:prstGeom prst="rect">
                        <a:avLst/>
                      </a:prstGeom>
                      <a:noFill/>
                      <a:ln>
                        <a:noFill/>
                      </a:ln>
                    </p:spPr>
                  </p:pic>
                </p:oleObj>
              </mc:Fallback>
            </mc:AlternateContent>
          </a:graphicData>
        </a:graphic>
      </p:graphicFrame>
      <p:sp>
        <p:nvSpPr>
          <p:cNvPr id="2" name="TextBox 1"/>
          <p:cNvSpPr txBox="1"/>
          <p:nvPr/>
        </p:nvSpPr>
        <p:spPr>
          <a:xfrm>
            <a:off x="338956" y="3233686"/>
            <a:ext cx="2951833" cy="2677656"/>
          </a:xfrm>
          <a:prstGeom prst="rect">
            <a:avLst/>
          </a:prstGeom>
          <a:noFill/>
        </p:spPr>
        <p:txBody>
          <a:bodyPr wrap="square" rtlCol="0">
            <a:spAutoFit/>
          </a:bodyPr>
          <a:lstStyle/>
          <a:p>
            <a:r>
              <a:rPr lang="en-US" altLang="en-US" sz="2400" dirty="0"/>
              <a:t>The average annual radiation </a:t>
            </a:r>
            <a:r>
              <a:rPr lang="en-US" altLang="en-US" sz="2400" dirty="0" smtClean="0"/>
              <a:t>dose </a:t>
            </a:r>
            <a:r>
              <a:rPr lang="en-US" altLang="en-US" sz="2400" dirty="0"/>
              <a:t>to the general </a:t>
            </a:r>
            <a:r>
              <a:rPr lang="en-US" altLang="en-US" sz="2400" dirty="0" smtClean="0"/>
              <a:t>population in </a:t>
            </a:r>
            <a:r>
              <a:rPr lang="en-US" altLang="en-US" sz="2400" dirty="0"/>
              <a:t>Canada </a:t>
            </a:r>
            <a:r>
              <a:rPr lang="en-US" altLang="en-US" sz="2400" i="1" dirty="0">
                <a:solidFill>
                  <a:srgbClr val="C00000"/>
                </a:solidFill>
              </a:rPr>
              <a:t>from human-made </a:t>
            </a:r>
            <a:r>
              <a:rPr lang="en-US" altLang="en-US" sz="2400" i="1" dirty="0" smtClean="0">
                <a:solidFill>
                  <a:srgbClr val="C00000"/>
                </a:solidFill>
              </a:rPr>
              <a:t>sources </a:t>
            </a:r>
            <a:r>
              <a:rPr lang="en-US" altLang="en-US" sz="2400" i="1" dirty="0">
                <a:solidFill>
                  <a:srgbClr val="C00000"/>
                </a:solidFill>
              </a:rPr>
              <a:t>is about 0.6 </a:t>
            </a:r>
            <a:r>
              <a:rPr lang="en-US" altLang="en-US" sz="2400" i="1" dirty="0" err="1">
                <a:solidFill>
                  <a:srgbClr val="C00000"/>
                </a:solidFill>
              </a:rPr>
              <a:t>mSv</a:t>
            </a:r>
            <a:r>
              <a:rPr lang="en-US" altLang="en-US" sz="2400" i="1" dirty="0">
                <a:solidFill>
                  <a:srgbClr val="C00000"/>
                </a:solidFill>
              </a:rPr>
              <a:t> </a:t>
            </a:r>
            <a:r>
              <a:rPr lang="en-US" altLang="en-US" sz="2400" dirty="0"/>
              <a:t>per </a:t>
            </a:r>
            <a:r>
              <a:rPr lang="en-US" altLang="en-US" sz="2400" dirty="0" smtClean="0"/>
              <a:t>person</a:t>
            </a:r>
            <a:endParaRPr lang="en-US" altLang="en-US" sz="2400" dirty="0"/>
          </a:p>
          <a:p>
            <a:endParaRPr lang="en-US" sz="2400" dirty="0"/>
          </a:p>
        </p:txBody>
      </p:sp>
      <p:sp>
        <p:nvSpPr>
          <p:cNvPr id="3" name="TextBox 2"/>
          <p:cNvSpPr txBox="1"/>
          <p:nvPr/>
        </p:nvSpPr>
        <p:spPr>
          <a:xfrm>
            <a:off x="7983794" y="4572514"/>
            <a:ext cx="1160206" cy="415498"/>
          </a:xfrm>
          <a:prstGeom prst="rect">
            <a:avLst/>
          </a:prstGeom>
          <a:solidFill>
            <a:schemeClr val="bg1"/>
          </a:solidFill>
        </p:spPr>
        <p:txBody>
          <a:bodyPr wrap="square" rtlCol="0">
            <a:spAutoFit/>
          </a:bodyPr>
          <a:lstStyle/>
          <a:p>
            <a:r>
              <a:rPr lang="en-CA" sz="1050" b="1" dirty="0" smtClean="0">
                <a:solidFill>
                  <a:srgbClr val="95375C"/>
                </a:solidFill>
              </a:rPr>
              <a:t>**NEW = Nuclear Energy Worker</a:t>
            </a:r>
            <a:endParaRPr lang="en-CA" sz="1050" b="1" dirty="0">
              <a:solidFill>
                <a:srgbClr val="95375C"/>
              </a:solidFill>
            </a:endParaRPr>
          </a:p>
        </p:txBody>
      </p:sp>
    </p:spTree>
    <p:extLst>
      <p:ext uri="{BB962C8B-B14F-4D97-AF65-F5344CB8AC3E}">
        <p14:creationId xmlns:p14="http://schemas.microsoft.com/office/powerpoint/2010/main" val="29347531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1641" name="Group 41"/>
          <p:cNvGraphicFramePr>
            <a:graphicFrameLocks noGrp="1"/>
          </p:cNvGraphicFramePr>
          <p:nvPr>
            <p:ph type="tbl" idx="1"/>
            <p:extLst>
              <p:ext uri="{D42A27DB-BD31-4B8C-83A1-F6EECF244321}">
                <p14:modId xmlns:p14="http://schemas.microsoft.com/office/powerpoint/2010/main" val="3400718604"/>
              </p:ext>
            </p:extLst>
          </p:nvPr>
        </p:nvGraphicFramePr>
        <p:xfrm>
          <a:off x="511629" y="1029834"/>
          <a:ext cx="8382000" cy="4765674"/>
        </p:xfrm>
        <a:graphic>
          <a:graphicData uri="http://schemas.openxmlformats.org/drawingml/2006/table">
            <a:tbl>
              <a:tblPr/>
              <a:tblGrid>
                <a:gridCol w="4191000">
                  <a:extLst>
                    <a:ext uri="{9D8B030D-6E8A-4147-A177-3AD203B41FA5}">
                      <a16:colId xmlns="" xmlns:a16="http://schemas.microsoft.com/office/drawing/2014/main" val="20000"/>
                    </a:ext>
                  </a:extLst>
                </a:gridCol>
                <a:gridCol w="4191000">
                  <a:extLst>
                    <a:ext uri="{9D8B030D-6E8A-4147-A177-3AD203B41FA5}">
                      <a16:colId xmlns="" xmlns:a16="http://schemas.microsoft.com/office/drawing/2014/main" val="20001"/>
                    </a:ext>
                  </a:extLst>
                </a:gridCol>
              </a:tblGrid>
              <a:tr h="731617">
                <a:tc>
                  <a:txBody>
                    <a:bodyPr/>
                    <a:lstStyle/>
                    <a:p>
                      <a:pPr marL="0" marR="0" lvl="0" indent="0" algn="l" defTabSz="820738" rtl="0" eaLnBrk="0" fontAlgn="base" latinLnBrk="0" hangingPunct="0">
                        <a:lnSpc>
                          <a:spcPct val="100000"/>
                        </a:lnSpc>
                        <a:spcBef>
                          <a:spcPct val="20000"/>
                        </a:spcBef>
                        <a:spcAft>
                          <a:spcPct val="0"/>
                        </a:spcAft>
                        <a:buClrTx/>
                        <a:buSzTx/>
                        <a:buFontTx/>
                        <a:buNone/>
                        <a:tabLst/>
                      </a:pPr>
                      <a:r>
                        <a:rPr kumimoji="0" lang="en-US" sz="2100" b="1" i="0" u="none" strike="noStrike" cap="none" normalizeH="0" baseline="0" dirty="0" smtClean="0">
                          <a:ln>
                            <a:noFill/>
                          </a:ln>
                          <a:solidFill>
                            <a:schemeClr val="tx1">
                              <a:lumMod val="50000"/>
                              <a:lumOff val="50000"/>
                            </a:schemeClr>
                          </a:solidFill>
                          <a:effectLst/>
                          <a:latin typeface="Arial" charset="0"/>
                        </a:rPr>
                        <a:t>Industry Type or Activity</a:t>
                      </a:r>
                      <a:endParaRPr kumimoji="0" lang="en-US" sz="2100" b="0" i="0" u="none" strike="noStrike" cap="none" normalizeH="0" baseline="0" dirty="0" smtClean="0">
                        <a:ln>
                          <a:noFill/>
                        </a:ln>
                        <a:solidFill>
                          <a:schemeClr val="tx1">
                            <a:lumMod val="50000"/>
                            <a:lumOff val="50000"/>
                          </a:schemeClr>
                        </a:solidFill>
                        <a:effectLst/>
                        <a:latin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0738" rtl="0" eaLnBrk="0" fontAlgn="base" latinLnBrk="0" hangingPunct="0">
                        <a:lnSpc>
                          <a:spcPct val="100000"/>
                        </a:lnSpc>
                        <a:spcBef>
                          <a:spcPct val="20000"/>
                        </a:spcBef>
                        <a:spcAft>
                          <a:spcPct val="0"/>
                        </a:spcAft>
                        <a:buClrTx/>
                        <a:buSzTx/>
                        <a:buFontTx/>
                        <a:buNone/>
                        <a:tabLst/>
                      </a:pPr>
                      <a:r>
                        <a:rPr kumimoji="0" lang="en-US" sz="2100" b="1" i="0" u="none" strike="noStrike" cap="none" normalizeH="0" baseline="0" dirty="0" smtClean="0">
                          <a:ln>
                            <a:noFill/>
                          </a:ln>
                          <a:solidFill>
                            <a:schemeClr val="tx1">
                              <a:lumMod val="50000"/>
                              <a:lumOff val="50000"/>
                            </a:schemeClr>
                          </a:solidFill>
                          <a:effectLst/>
                          <a:latin typeface="Arial" charset="0"/>
                        </a:rPr>
                        <a:t>Estimated Days of Life Expectancy Lost*</a:t>
                      </a:r>
                      <a:endParaRPr kumimoji="0" lang="en-US" sz="2100" b="0" i="0" u="none" strike="noStrike" cap="none" normalizeH="0" baseline="0" dirty="0" smtClean="0">
                        <a:ln>
                          <a:noFill/>
                        </a:ln>
                        <a:solidFill>
                          <a:schemeClr val="tx1">
                            <a:lumMod val="50000"/>
                            <a:lumOff val="50000"/>
                          </a:schemeClr>
                        </a:solidFill>
                        <a:effectLst/>
                        <a:latin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12805">
                <a:tc>
                  <a:txBody>
                    <a:bodyPr/>
                    <a:lstStyle/>
                    <a:p>
                      <a:pPr marL="0" marR="0" lvl="0" indent="0" algn="l" defTabSz="820738" rtl="0" eaLnBrk="0" fontAlgn="base" latinLnBrk="0" hangingPunct="0">
                        <a:lnSpc>
                          <a:spcPct val="100000"/>
                        </a:lnSpc>
                        <a:spcBef>
                          <a:spcPct val="20000"/>
                        </a:spcBef>
                        <a:spcAft>
                          <a:spcPct val="0"/>
                        </a:spcAft>
                        <a:buClrTx/>
                        <a:buSzTx/>
                        <a:buFontTx/>
                        <a:buNone/>
                        <a:tabLst/>
                      </a:pPr>
                      <a:r>
                        <a:rPr kumimoji="0" lang="en-US" sz="2100" b="0" i="0" u="none" strike="noStrike" cap="none" normalizeH="0" baseline="0" smtClean="0">
                          <a:ln>
                            <a:noFill/>
                          </a:ln>
                          <a:solidFill>
                            <a:schemeClr val="tx1">
                              <a:lumMod val="50000"/>
                              <a:lumOff val="50000"/>
                            </a:schemeClr>
                          </a:solidFill>
                          <a:effectLst/>
                          <a:latin typeface="Arial" charset="0"/>
                        </a:rPr>
                        <a:t>Smoking 20 cigarettes a day</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0738" rtl="0" eaLnBrk="0" fontAlgn="base" latinLnBrk="0" hangingPunct="0">
                        <a:lnSpc>
                          <a:spcPct val="100000"/>
                        </a:lnSpc>
                        <a:spcBef>
                          <a:spcPct val="20000"/>
                        </a:spcBef>
                        <a:spcAft>
                          <a:spcPct val="0"/>
                        </a:spcAft>
                        <a:buClrTx/>
                        <a:buSzTx/>
                        <a:buFontTx/>
                        <a:buNone/>
                        <a:tabLst/>
                      </a:pPr>
                      <a:r>
                        <a:rPr kumimoji="0" lang="en-US" sz="2100" b="0" i="0" u="none" strike="noStrike" cap="none" normalizeH="0" baseline="0" smtClean="0">
                          <a:ln>
                            <a:noFill/>
                          </a:ln>
                          <a:solidFill>
                            <a:schemeClr val="tx1">
                              <a:lumMod val="50000"/>
                              <a:lumOff val="50000"/>
                            </a:schemeClr>
                          </a:solidFill>
                          <a:effectLst/>
                          <a:latin typeface="Arial" charset="0"/>
                        </a:rPr>
                        <a:t>2370 (6.5 years)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12805">
                <a:tc>
                  <a:txBody>
                    <a:bodyPr/>
                    <a:lstStyle/>
                    <a:p>
                      <a:pPr marL="0" marR="0" lvl="0" indent="0" algn="l" defTabSz="820738" rtl="0" eaLnBrk="0" fontAlgn="base" latinLnBrk="0" hangingPunct="0">
                        <a:lnSpc>
                          <a:spcPct val="100000"/>
                        </a:lnSpc>
                        <a:spcBef>
                          <a:spcPct val="20000"/>
                        </a:spcBef>
                        <a:spcAft>
                          <a:spcPct val="0"/>
                        </a:spcAft>
                        <a:buClrTx/>
                        <a:buSzTx/>
                        <a:buFontTx/>
                        <a:buNone/>
                        <a:tabLst/>
                      </a:pPr>
                      <a:r>
                        <a:rPr kumimoji="0" lang="en-US" sz="2100" b="0" i="0" u="none" strike="noStrike" cap="none" normalizeH="0" baseline="0" smtClean="0">
                          <a:ln>
                            <a:noFill/>
                          </a:ln>
                          <a:solidFill>
                            <a:schemeClr val="tx1">
                              <a:lumMod val="50000"/>
                              <a:lumOff val="50000"/>
                            </a:schemeClr>
                          </a:solidFill>
                          <a:effectLst/>
                          <a:latin typeface="Arial" charset="0"/>
                        </a:rPr>
                        <a:t>Overweight by 20%</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0738" rtl="0" eaLnBrk="0" fontAlgn="base" latinLnBrk="0" hangingPunct="0">
                        <a:lnSpc>
                          <a:spcPct val="100000"/>
                        </a:lnSpc>
                        <a:spcBef>
                          <a:spcPct val="20000"/>
                        </a:spcBef>
                        <a:spcAft>
                          <a:spcPct val="0"/>
                        </a:spcAft>
                        <a:buClrTx/>
                        <a:buSzTx/>
                        <a:buFontTx/>
                        <a:buNone/>
                        <a:tabLst/>
                      </a:pPr>
                      <a:r>
                        <a:rPr kumimoji="0" lang="en-US" sz="2100" b="0" i="0" u="none" strike="noStrike" cap="none" normalizeH="0" baseline="0" smtClean="0">
                          <a:ln>
                            <a:noFill/>
                          </a:ln>
                          <a:solidFill>
                            <a:schemeClr val="tx1">
                              <a:lumMod val="50000"/>
                              <a:lumOff val="50000"/>
                            </a:schemeClr>
                          </a:solidFill>
                          <a:effectLst/>
                          <a:latin typeface="Arial" charset="0"/>
                        </a:rPr>
                        <a:t>985 (2.7 years)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12805">
                <a:tc>
                  <a:txBody>
                    <a:bodyPr/>
                    <a:lstStyle/>
                    <a:p>
                      <a:pPr marL="0" marR="0" lvl="0" indent="0" algn="l" defTabSz="820738" rtl="0" eaLnBrk="0" fontAlgn="base" latinLnBrk="0" hangingPunct="0">
                        <a:lnSpc>
                          <a:spcPct val="100000"/>
                        </a:lnSpc>
                        <a:spcBef>
                          <a:spcPct val="20000"/>
                        </a:spcBef>
                        <a:spcAft>
                          <a:spcPct val="0"/>
                        </a:spcAft>
                        <a:buClrTx/>
                        <a:buSzTx/>
                        <a:buFontTx/>
                        <a:buNone/>
                        <a:tabLst/>
                      </a:pPr>
                      <a:r>
                        <a:rPr kumimoji="0" lang="en-US" sz="2100" b="0" i="0" u="none" strike="noStrike" cap="none" normalizeH="0" baseline="0" dirty="0" smtClean="0">
                          <a:ln>
                            <a:noFill/>
                          </a:ln>
                          <a:solidFill>
                            <a:schemeClr val="tx1">
                              <a:lumMod val="50000"/>
                              <a:lumOff val="50000"/>
                            </a:schemeClr>
                          </a:solidFill>
                          <a:effectLst/>
                          <a:latin typeface="Arial" charset="0"/>
                        </a:rPr>
                        <a:t>Mining and Quarrying</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0738" rtl="0" eaLnBrk="0" fontAlgn="base" latinLnBrk="0" hangingPunct="0">
                        <a:lnSpc>
                          <a:spcPct val="100000"/>
                        </a:lnSpc>
                        <a:spcBef>
                          <a:spcPct val="20000"/>
                        </a:spcBef>
                        <a:spcAft>
                          <a:spcPct val="0"/>
                        </a:spcAft>
                        <a:buClrTx/>
                        <a:buSzTx/>
                        <a:buFontTx/>
                        <a:buNone/>
                        <a:tabLst/>
                      </a:pPr>
                      <a:r>
                        <a:rPr kumimoji="0" lang="en-US" sz="2100" b="0" i="0" u="none" strike="noStrike" cap="none" normalizeH="0" baseline="0" smtClean="0">
                          <a:ln>
                            <a:noFill/>
                          </a:ln>
                          <a:solidFill>
                            <a:schemeClr val="tx1">
                              <a:lumMod val="50000"/>
                              <a:lumOff val="50000"/>
                            </a:schemeClr>
                          </a:solidFill>
                          <a:effectLst/>
                          <a:latin typeface="Arial" charset="0"/>
                        </a:rPr>
                        <a:t>328</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412805">
                <a:tc>
                  <a:txBody>
                    <a:bodyPr/>
                    <a:lstStyle/>
                    <a:p>
                      <a:pPr marL="0" marR="0" lvl="0" indent="0" algn="l" defTabSz="820738" rtl="0" eaLnBrk="0" fontAlgn="base" latinLnBrk="0" hangingPunct="0">
                        <a:lnSpc>
                          <a:spcPct val="100000"/>
                        </a:lnSpc>
                        <a:spcBef>
                          <a:spcPct val="20000"/>
                        </a:spcBef>
                        <a:spcAft>
                          <a:spcPct val="0"/>
                        </a:spcAft>
                        <a:buClrTx/>
                        <a:buSzTx/>
                        <a:buFontTx/>
                        <a:buNone/>
                        <a:tabLst/>
                      </a:pPr>
                      <a:r>
                        <a:rPr kumimoji="0" lang="en-US" sz="2100" b="0" i="0" u="none" strike="noStrike" cap="none" normalizeH="0" baseline="0" dirty="0" smtClean="0">
                          <a:ln>
                            <a:noFill/>
                          </a:ln>
                          <a:solidFill>
                            <a:schemeClr val="tx1">
                              <a:lumMod val="50000"/>
                              <a:lumOff val="50000"/>
                            </a:schemeClr>
                          </a:solidFill>
                          <a:effectLst/>
                          <a:latin typeface="Arial" charset="0"/>
                        </a:rPr>
                        <a:t>Construction</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0738" rtl="0" eaLnBrk="0" fontAlgn="base" latinLnBrk="0" hangingPunct="0">
                        <a:lnSpc>
                          <a:spcPct val="100000"/>
                        </a:lnSpc>
                        <a:spcBef>
                          <a:spcPct val="20000"/>
                        </a:spcBef>
                        <a:spcAft>
                          <a:spcPct val="0"/>
                        </a:spcAft>
                        <a:buClrTx/>
                        <a:buSzTx/>
                        <a:buFontTx/>
                        <a:buNone/>
                        <a:tabLst/>
                      </a:pPr>
                      <a:r>
                        <a:rPr kumimoji="0" lang="en-US" sz="2100" b="0" i="0" u="none" strike="noStrike" cap="none" normalizeH="0" baseline="0" smtClean="0">
                          <a:ln>
                            <a:noFill/>
                          </a:ln>
                          <a:solidFill>
                            <a:schemeClr val="tx1">
                              <a:lumMod val="50000"/>
                              <a:lumOff val="50000"/>
                            </a:schemeClr>
                          </a:solidFill>
                          <a:effectLst/>
                          <a:latin typeface="Arial" charset="0"/>
                        </a:rPr>
                        <a:t>302</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412805">
                <a:tc>
                  <a:txBody>
                    <a:bodyPr/>
                    <a:lstStyle/>
                    <a:p>
                      <a:pPr marL="0" marR="0" lvl="0" indent="0" algn="l" defTabSz="820738" rtl="0" eaLnBrk="0" fontAlgn="base" latinLnBrk="0" hangingPunct="0">
                        <a:lnSpc>
                          <a:spcPct val="100000"/>
                        </a:lnSpc>
                        <a:spcBef>
                          <a:spcPct val="20000"/>
                        </a:spcBef>
                        <a:spcAft>
                          <a:spcPct val="0"/>
                        </a:spcAft>
                        <a:buClrTx/>
                        <a:buSzTx/>
                        <a:buFontTx/>
                        <a:buNone/>
                        <a:tabLst/>
                      </a:pPr>
                      <a:r>
                        <a:rPr kumimoji="0" lang="en-US" sz="2100" b="0" i="0" u="none" strike="noStrike" cap="none" normalizeH="0" baseline="0" smtClean="0">
                          <a:ln>
                            <a:noFill/>
                          </a:ln>
                          <a:solidFill>
                            <a:schemeClr val="tx1">
                              <a:lumMod val="50000"/>
                              <a:lumOff val="50000"/>
                            </a:schemeClr>
                          </a:solidFill>
                          <a:effectLst/>
                          <a:latin typeface="Arial" charset="0"/>
                        </a:rPr>
                        <a:t>Agriculture</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0738" rtl="0" eaLnBrk="0" fontAlgn="base" latinLnBrk="0" hangingPunct="0">
                        <a:lnSpc>
                          <a:spcPct val="100000"/>
                        </a:lnSpc>
                        <a:spcBef>
                          <a:spcPct val="20000"/>
                        </a:spcBef>
                        <a:spcAft>
                          <a:spcPct val="0"/>
                        </a:spcAft>
                        <a:buClrTx/>
                        <a:buSzTx/>
                        <a:buFontTx/>
                        <a:buNone/>
                        <a:tabLst/>
                      </a:pPr>
                      <a:r>
                        <a:rPr kumimoji="0" lang="en-US" sz="2100" b="0" i="0" u="none" strike="noStrike" cap="none" normalizeH="0" baseline="0" smtClean="0">
                          <a:ln>
                            <a:noFill/>
                          </a:ln>
                          <a:solidFill>
                            <a:schemeClr val="tx1">
                              <a:lumMod val="50000"/>
                              <a:lumOff val="50000"/>
                            </a:schemeClr>
                          </a:solidFill>
                          <a:effectLst/>
                          <a:latin typeface="Arial" charset="0"/>
                        </a:rPr>
                        <a:t>277</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412805">
                <a:tc>
                  <a:txBody>
                    <a:bodyPr/>
                    <a:lstStyle/>
                    <a:p>
                      <a:pPr marL="0" marR="0" lvl="0" indent="0" algn="l" defTabSz="820738" rtl="0" eaLnBrk="0" fontAlgn="base" latinLnBrk="0" hangingPunct="0">
                        <a:lnSpc>
                          <a:spcPct val="100000"/>
                        </a:lnSpc>
                        <a:spcBef>
                          <a:spcPct val="20000"/>
                        </a:spcBef>
                        <a:spcAft>
                          <a:spcPct val="0"/>
                        </a:spcAft>
                        <a:buClrTx/>
                        <a:buSzTx/>
                        <a:buFontTx/>
                        <a:buNone/>
                        <a:tabLst/>
                      </a:pPr>
                      <a:r>
                        <a:rPr kumimoji="0" lang="en-US" sz="2100" b="0" i="0" u="none" strike="noStrike" cap="none" normalizeH="0" baseline="0" smtClean="0">
                          <a:ln>
                            <a:noFill/>
                          </a:ln>
                          <a:solidFill>
                            <a:schemeClr val="tx1">
                              <a:lumMod val="50000"/>
                              <a:lumOff val="50000"/>
                            </a:schemeClr>
                          </a:solidFill>
                          <a:effectLst/>
                          <a:latin typeface="Arial" charset="0"/>
                        </a:rPr>
                        <a:t>Government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0738" rtl="0" eaLnBrk="0" fontAlgn="base" latinLnBrk="0" hangingPunct="0">
                        <a:lnSpc>
                          <a:spcPct val="100000"/>
                        </a:lnSpc>
                        <a:spcBef>
                          <a:spcPct val="20000"/>
                        </a:spcBef>
                        <a:spcAft>
                          <a:spcPct val="0"/>
                        </a:spcAft>
                        <a:buClrTx/>
                        <a:buSzTx/>
                        <a:buFontTx/>
                        <a:buNone/>
                        <a:tabLst/>
                      </a:pPr>
                      <a:r>
                        <a:rPr kumimoji="0" lang="en-US" sz="2100" b="0" i="0" u="none" strike="noStrike" cap="none" normalizeH="0" baseline="0" smtClean="0">
                          <a:ln>
                            <a:noFill/>
                          </a:ln>
                          <a:solidFill>
                            <a:schemeClr val="tx1">
                              <a:lumMod val="50000"/>
                              <a:lumOff val="50000"/>
                            </a:schemeClr>
                          </a:solidFill>
                          <a:effectLst/>
                          <a:latin typeface="Arial" charset="0"/>
                        </a:rPr>
                        <a:t>55</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412805">
                <a:tc>
                  <a:txBody>
                    <a:bodyPr/>
                    <a:lstStyle/>
                    <a:p>
                      <a:pPr marL="0" marR="0" lvl="0" indent="0" algn="l" defTabSz="820738" rtl="0" eaLnBrk="0" fontAlgn="base" latinLnBrk="0" hangingPunct="0">
                        <a:lnSpc>
                          <a:spcPct val="100000"/>
                        </a:lnSpc>
                        <a:spcBef>
                          <a:spcPct val="20000"/>
                        </a:spcBef>
                        <a:spcAft>
                          <a:spcPct val="0"/>
                        </a:spcAft>
                        <a:buClrTx/>
                        <a:buSzTx/>
                        <a:buFontTx/>
                        <a:buNone/>
                        <a:tabLst/>
                      </a:pPr>
                      <a:r>
                        <a:rPr kumimoji="0" lang="en-US" sz="2100" b="0" i="0" u="none" strike="noStrike" cap="none" normalizeH="0" baseline="0" dirty="0" smtClean="0">
                          <a:ln>
                            <a:noFill/>
                          </a:ln>
                          <a:solidFill>
                            <a:schemeClr val="tx1">
                              <a:lumMod val="50000"/>
                              <a:lumOff val="50000"/>
                            </a:schemeClr>
                          </a:solidFill>
                          <a:effectLst/>
                          <a:latin typeface="Arial" charset="0"/>
                        </a:rPr>
                        <a:t>Manufacturing</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0738" rtl="0" eaLnBrk="0" fontAlgn="base" latinLnBrk="0" hangingPunct="0">
                        <a:lnSpc>
                          <a:spcPct val="100000"/>
                        </a:lnSpc>
                        <a:spcBef>
                          <a:spcPct val="20000"/>
                        </a:spcBef>
                        <a:spcAft>
                          <a:spcPct val="0"/>
                        </a:spcAft>
                        <a:buClrTx/>
                        <a:buSzTx/>
                        <a:buFontTx/>
                        <a:buNone/>
                        <a:tabLst/>
                      </a:pPr>
                      <a:r>
                        <a:rPr kumimoji="0" lang="en-US" sz="2100" b="0" i="0" u="none" strike="noStrike" cap="none" normalizeH="0" baseline="0" smtClean="0">
                          <a:ln>
                            <a:noFill/>
                          </a:ln>
                          <a:solidFill>
                            <a:schemeClr val="tx1">
                              <a:lumMod val="50000"/>
                              <a:lumOff val="50000"/>
                            </a:schemeClr>
                          </a:solidFill>
                          <a:effectLst/>
                          <a:latin typeface="Arial" charset="0"/>
                        </a:rPr>
                        <a:t>43</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r h="731617">
                <a:tc>
                  <a:txBody>
                    <a:bodyPr/>
                    <a:lstStyle/>
                    <a:p>
                      <a:pPr marL="0" marR="0" lvl="0" indent="0" algn="l" defTabSz="820738" rtl="0" eaLnBrk="0" fontAlgn="base" latinLnBrk="0" hangingPunct="0">
                        <a:lnSpc>
                          <a:spcPct val="100000"/>
                        </a:lnSpc>
                        <a:spcBef>
                          <a:spcPct val="20000"/>
                        </a:spcBef>
                        <a:spcAft>
                          <a:spcPct val="0"/>
                        </a:spcAft>
                        <a:buClrTx/>
                        <a:buSzTx/>
                        <a:buFontTx/>
                        <a:buNone/>
                        <a:tabLst/>
                      </a:pPr>
                      <a:r>
                        <a:rPr kumimoji="0" lang="en-US" sz="2100" b="0" i="0" u="none" strike="noStrike" cap="none" normalizeH="0" baseline="0" dirty="0" smtClean="0">
                          <a:ln>
                            <a:noFill/>
                          </a:ln>
                          <a:solidFill>
                            <a:schemeClr val="tx1">
                              <a:lumMod val="50000"/>
                              <a:lumOff val="50000"/>
                            </a:schemeClr>
                          </a:solidFill>
                          <a:effectLst/>
                          <a:latin typeface="Arial" charset="0"/>
                        </a:rPr>
                        <a:t>Radiation – 3.4 </a:t>
                      </a:r>
                      <a:r>
                        <a:rPr kumimoji="0" lang="en-US" sz="2100" b="0" i="0" u="none" strike="noStrike" cap="none" normalizeH="0" baseline="0" dirty="0" err="1" smtClean="0">
                          <a:ln>
                            <a:noFill/>
                          </a:ln>
                          <a:solidFill>
                            <a:schemeClr val="tx1">
                              <a:lumMod val="50000"/>
                              <a:lumOff val="50000"/>
                            </a:schemeClr>
                          </a:solidFill>
                          <a:effectLst/>
                          <a:latin typeface="Arial" charset="0"/>
                        </a:rPr>
                        <a:t>mSv</a:t>
                      </a:r>
                      <a:r>
                        <a:rPr kumimoji="0" lang="en-US" sz="2100" b="0" i="0" u="none" strike="noStrike" cap="none" normalizeH="0" baseline="0" dirty="0" smtClean="0">
                          <a:ln>
                            <a:noFill/>
                          </a:ln>
                          <a:solidFill>
                            <a:schemeClr val="tx1">
                              <a:lumMod val="50000"/>
                              <a:lumOff val="50000"/>
                            </a:schemeClr>
                          </a:solidFill>
                          <a:effectLst/>
                          <a:latin typeface="Arial" charset="0"/>
                        </a:rPr>
                        <a:t>/</a:t>
                      </a:r>
                      <a:r>
                        <a:rPr kumimoji="0" lang="en-US" sz="2100" b="0" i="0" u="none" strike="noStrike" cap="none" normalizeH="0" baseline="0" dirty="0" err="1" smtClean="0">
                          <a:ln>
                            <a:noFill/>
                          </a:ln>
                          <a:solidFill>
                            <a:schemeClr val="tx1">
                              <a:lumMod val="50000"/>
                              <a:lumOff val="50000"/>
                            </a:schemeClr>
                          </a:solidFill>
                          <a:effectLst/>
                          <a:latin typeface="Arial" charset="0"/>
                        </a:rPr>
                        <a:t>yr</a:t>
                      </a:r>
                      <a:r>
                        <a:rPr kumimoji="0" lang="en-US" sz="2100" b="0" i="0" u="none" strike="noStrike" cap="none" normalizeH="0" baseline="0" dirty="0" smtClean="0">
                          <a:ln>
                            <a:noFill/>
                          </a:ln>
                          <a:solidFill>
                            <a:schemeClr val="tx1">
                              <a:lumMod val="50000"/>
                              <a:lumOff val="50000"/>
                            </a:schemeClr>
                          </a:solidFill>
                          <a:effectLst/>
                          <a:latin typeface="Arial" charset="0"/>
                        </a:rPr>
                        <a:t> for 30 years</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0738" rtl="0" eaLnBrk="0" fontAlgn="base" latinLnBrk="0" hangingPunct="0">
                        <a:lnSpc>
                          <a:spcPct val="100000"/>
                        </a:lnSpc>
                        <a:spcBef>
                          <a:spcPct val="20000"/>
                        </a:spcBef>
                        <a:spcAft>
                          <a:spcPct val="0"/>
                        </a:spcAft>
                        <a:buClrTx/>
                        <a:buSzTx/>
                        <a:buFontTx/>
                        <a:buNone/>
                        <a:tabLst/>
                      </a:pPr>
                      <a:r>
                        <a:rPr kumimoji="0" lang="en-US" sz="2100" b="0" i="0" u="none" strike="noStrike" cap="none" normalizeH="0" baseline="0" smtClean="0">
                          <a:ln>
                            <a:noFill/>
                          </a:ln>
                          <a:solidFill>
                            <a:schemeClr val="tx1">
                              <a:lumMod val="50000"/>
                              <a:lumOff val="50000"/>
                            </a:schemeClr>
                          </a:solidFill>
                          <a:effectLst/>
                          <a:latin typeface="Arial" charset="0"/>
                        </a:rPr>
                        <a:t>49</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8"/>
                  </a:ext>
                </a:extLst>
              </a:tr>
              <a:tr h="412805">
                <a:tc>
                  <a:txBody>
                    <a:bodyPr/>
                    <a:lstStyle/>
                    <a:p>
                      <a:pPr marL="0" marR="0" lvl="0" indent="0" algn="l" defTabSz="820738" rtl="0" eaLnBrk="0" fontAlgn="base" latinLnBrk="0" hangingPunct="0">
                        <a:lnSpc>
                          <a:spcPct val="100000"/>
                        </a:lnSpc>
                        <a:spcBef>
                          <a:spcPct val="20000"/>
                        </a:spcBef>
                        <a:spcAft>
                          <a:spcPct val="0"/>
                        </a:spcAft>
                        <a:buClrTx/>
                        <a:buSzTx/>
                        <a:buFontTx/>
                        <a:buNone/>
                        <a:tabLst/>
                      </a:pPr>
                      <a:r>
                        <a:rPr kumimoji="0" lang="en-US" sz="2100" b="0" i="0" u="none" strike="noStrike" cap="none" normalizeH="0" baseline="0" dirty="0" smtClean="0">
                          <a:ln>
                            <a:noFill/>
                          </a:ln>
                          <a:solidFill>
                            <a:schemeClr val="tx1">
                              <a:lumMod val="50000"/>
                              <a:lumOff val="50000"/>
                            </a:schemeClr>
                          </a:solidFill>
                          <a:effectLst/>
                          <a:latin typeface="Arial" charset="0"/>
                        </a:rPr>
                        <a:t>Radiation - 1 </a:t>
                      </a:r>
                      <a:r>
                        <a:rPr kumimoji="0" lang="en-US" sz="2100" b="0" i="0" u="none" strike="noStrike" cap="none" normalizeH="0" baseline="0" dirty="0" err="1" smtClean="0">
                          <a:ln>
                            <a:noFill/>
                          </a:ln>
                          <a:solidFill>
                            <a:schemeClr val="tx1">
                              <a:lumMod val="50000"/>
                              <a:lumOff val="50000"/>
                            </a:schemeClr>
                          </a:solidFill>
                          <a:effectLst/>
                          <a:latin typeface="Arial" charset="0"/>
                        </a:rPr>
                        <a:t>mSv</a:t>
                      </a:r>
                      <a:r>
                        <a:rPr kumimoji="0" lang="en-US" sz="2100" b="0" i="0" u="none" strike="noStrike" cap="none" normalizeH="0" baseline="0" dirty="0" smtClean="0">
                          <a:ln>
                            <a:noFill/>
                          </a:ln>
                          <a:solidFill>
                            <a:schemeClr val="tx1">
                              <a:lumMod val="50000"/>
                              <a:lumOff val="50000"/>
                            </a:schemeClr>
                          </a:solidFill>
                          <a:effectLst/>
                          <a:latin typeface="Arial" charset="0"/>
                        </a:rPr>
                        <a:t>/</a:t>
                      </a:r>
                      <a:r>
                        <a:rPr kumimoji="0" lang="en-US" sz="2100" b="0" i="0" u="none" strike="noStrike" cap="none" normalizeH="0" baseline="0" dirty="0" err="1" smtClean="0">
                          <a:ln>
                            <a:noFill/>
                          </a:ln>
                          <a:solidFill>
                            <a:schemeClr val="tx1">
                              <a:lumMod val="50000"/>
                              <a:lumOff val="50000"/>
                            </a:schemeClr>
                          </a:solidFill>
                          <a:effectLst/>
                          <a:latin typeface="Arial" charset="0"/>
                        </a:rPr>
                        <a:t>yr</a:t>
                      </a:r>
                      <a:r>
                        <a:rPr kumimoji="0" lang="en-US" sz="2100" b="0" i="0" u="none" strike="noStrike" cap="none" normalizeH="0" baseline="0" dirty="0" smtClean="0">
                          <a:ln>
                            <a:noFill/>
                          </a:ln>
                          <a:solidFill>
                            <a:schemeClr val="tx1">
                              <a:lumMod val="50000"/>
                              <a:lumOff val="50000"/>
                            </a:schemeClr>
                          </a:solidFill>
                          <a:effectLst/>
                          <a:latin typeface="Arial" charset="0"/>
                        </a:rPr>
                        <a:t> for 70 years</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0738" rtl="0" eaLnBrk="0" fontAlgn="base" latinLnBrk="0" hangingPunct="0">
                        <a:lnSpc>
                          <a:spcPct val="100000"/>
                        </a:lnSpc>
                        <a:spcBef>
                          <a:spcPct val="20000"/>
                        </a:spcBef>
                        <a:spcAft>
                          <a:spcPct val="0"/>
                        </a:spcAft>
                        <a:buClrTx/>
                        <a:buSzTx/>
                        <a:buFontTx/>
                        <a:buNone/>
                        <a:tabLst/>
                      </a:pPr>
                      <a:r>
                        <a:rPr kumimoji="0" lang="en-US" sz="2100" b="0" i="0" u="none" strike="noStrike" cap="none" normalizeH="0" baseline="0" dirty="0" smtClean="0">
                          <a:ln>
                            <a:noFill/>
                          </a:ln>
                          <a:solidFill>
                            <a:schemeClr val="tx1">
                              <a:lumMod val="50000"/>
                              <a:lumOff val="50000"/>
                            </a:schemeClr>
                          </a:solidFill>
                          <a:effectLst/>
                          <a:latin typeface="Arial" charset="0"/>
                        </a:rPr>
                        <a:t>34</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9"/>
                  </a:ext>
                </a:extLst>
              </a:tr>
            </a:tbl>
          </a:graphicData>
        </a:graphic>
      </p:graphicFrame>
      <p:sp>
        <p:nvSpPr>
          <p:cNvPr id="8" name="Rectangle 2"/>
          <p:cNvSpPr>
            <a:spLocks noGrp="1" noChangeArrowheads="1"/>
          </p:cNvSpPr>
          <p:nvPr>
            <p:ph type="title"/>
          </p:nvPr>
        </p:nvSpPr>
        <p:spPr>
          <a:xfrm>
            <a:off x="654232" y="228600"/>
            <a:ext cx="7835537" cy="533400"/>
          </a:xfrm>
        </p:spPr>
        <p:txBody>
          <a:bodyPr>
            <a:normAutofit fontScale="90000"/>
          </a:bodyPr>
          <a:lstStyle/>
          <a:p>
            <a:pPr>
              <a:defRPr/>
            </a:pPr>
            <a:r>
              <a:rPr lang="en-US" dirty="0" smtClean="0"/>
              <a:t>Radiological Hazards: Background</a:t>
            </a:r>
          </a:p>
        </p:txBody>
      </p:sp>
      <p:sp>
        <p:nvSpPr>
          <p:cNvPr id="2" name="Slide Number Placeholder 1"/>
          <p:cNvSpPr>
            <a:spLocks noGrp="1"/>
          </p:cNvSpPr>
          <p:nvPr>
            <p:ph type="sldNum" sz="quarter" idx="10"/>
          </p:nvPr>
        </p:nvSpPr>
        <p:spPr>
          <a:xfrm>
            <a:off x="65333" y="6530119"/>
            <a:ext cx="1881187" cy="215901"/>
          </a:xfrm>
        </p:spPr>
        <p:txBody>
          <a:bodyPr/>
          <a:lstStyle/>
          <a:p>
            <a:pPr algn="l"/>
            <a:fld id="{1F65A0B2-D453-43FB-9DFB-A7743CFA6021}" type="slidenum">
              <a:rPr lang="en-US" altLang="en-US" smtClean="0"/>
              <a:pPr algn="l"/>
              <a:t>25</a:t>
            </a:fld>
            <a:endParaRPr lang="en-US" altLang="en-US" dirty="0"/>
          </a:p>
        </p:txBody>
      </p:sp>
      <p:sp>
        <p:nvSpPr>
          <p:cNvPr id="3" name="TextBox 2"/>
          <p:cNvSpPr txBox="1"/>
          <p:nvPr/>
        </p:nvSpPr>
        <p:spPr>
          <a:xfrm>
            <a:off x="2215662" y="5790745"/>
            <a:ext cx="6740948" cy="246221"/>
          </a:xfrm>
          <a:prstGeom prst="rect">
            <a:avLst/>
          </a:prstGeom>
          <a:noFill/>
        </p:spPr>
        <p:txBody>
          <a:bodyPr wrap="none" rtlCol="0">
            <a:spAutoFit/>
          </a:bodyPr>
          <a:lstStyle/>
          <a:p>
            <a:r>
              <a:rPr lang="en-US" altLang="en-US" sz="1000" dirty="0" smtClean="0"/>
              <a:t>*based </a:t>
            </a:r>
            <a:r>
              <a:rPr lang="en-US" altLang="en-US" sz="1000" dirty="0"/>
              <a:t>on the latest report from the National Academy of Sciences' </a:t>
            </a:r>
            <a:r>
              <a:rPr lang="en-US" altLang="en-US" sz="1000" i="1" dirty="0"/>
              <a:t>Biological Effects of Ionizing Radiation</a:t>
            </a:r>
            <a:r>
              <a:rPr lang="en-US" altLang="en-US" sz="1000" dirty="0"/>
              <a:t> (BEIR) series - BEIR V</a:t>
            </a:r>
            <a:endParaRPr lang="en-CA" sz="1000" dirty="0"/>
          </a:p>
        </p:txBody>
      </p:sp>
    </p:spTree>
    <p:extLst>
      <p:ext uri="{BB962C8B-B14F-4D97-AF65-F5344CB8AC3E}">
        <p14:creationId xmlns:p14="http://schemas.microsoft.com/office/powerpoint/2010/main" val="3284253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654232" y="228600"/>
            <a:ext cx="7835537" cy="533400"/>
          </a:xfrm>
        </p:spPr>
        <p:txBody>
          <a:bodyPr>
            <a:normAutofit fontScale="90000"/>
          </a:bodyPr>
          <a:lstStyle/>
          <a:p>
            <a:pPr>
              <a:defRPr/>
            </a:pPr>
            <a:r>
              <a:rPr lang="en-US" dirty="0" smtClean="0"/>
              <a:t>Radiological Hazards at CLS</a:t>
            </a:r>
          </a:p>
        </p:txBody>
      </p:sp>
      <p:sp>
        <p:nvSpPr>
          <p:cNvPr id="11267" name="Rectangle 3"/>
          <p:cNvSpPr>
            <a:spLocks noGrp="1" noChangeArrowheads="1"/>
          </p:cNvSpPr>
          <p:nvPr>
            <p:ph idx="1"/>
          </p:nvPr>
        </p:nvSpPr>
        <p:spPr>
          <a:xfrm>
            <a:off x="380999" y="957943"/>
            <a:ext cx="8527869" cy="4772298"/>
          </a:xfrm>
        </p:spPr>
        <p:txBody>
          <a:bodyPr>
            <a:noAutofit/>
          </a:bodyPr>
          <a:lstStyle/>
          <a:p>
            <a:pPr marL="0" indent="0">
              <a:buNone/>
            </a:pPr>
            <a:r>
              <a:rPr lang="en-US" altLang="en-US" sz="2000" dirty="0"/>
              <a:t>CLSI requires a license to operate from the Canadian Nuclear Safety Commission (CNSC) because radiation producing devices such as electron beam accelerators and radioactive materials are used at the CLS.</a:t>
            </a:r>
          </a:p>
          <a:p>
            <a:pPr marL="0" indent="0">
              <a:buNone/>
            </a:pPr>
            <a:endParaRPr lang="en-US" altLang="en-US" sz="700" dirty="0"/>
          </a:p>
          <a:p>
            <a:pPr marL="0" indent="0">
              <a:buNone/>
            </a:pPr>
            <a:r>
              <a:rPr lang="en-US" altLang="en-US" sz="2400" dirty="0" smtClean="0"/>
              <a:t>What </a:t>
            </a:r>
            <a:r>
              <a:rPr lang="en-US" altLang="en-US" sz="2400" dirty="0"/>
              <a:t>is the radiological hazard at CLS?</a:t>
            </a:r>
          </a:p>
          <a:p>
            <a:r>
              <a:rPr lang="en-US" altLang="en-US" sz="1800" dirty="0" smtClean="0"/>
              <a:t>CLS produces low and high energy x-rays to be used in experimental hutches for research.</a:t>
            </a:r>
          </a:p>
          <a:p>
            <a:r>
              <a:rPr lang="en-US" altLang="en-US" sz="1800" dirty="0" smtClean="0"/>
              <a:t>Secondary radiation may be caused in the rings </a:t>
            </a:r>
            <a:r>
              <a:rPr lang="en-US" altLang="en-US" sz="1800" dirty="0"/>
              <a:t>by the beam striking a target, hardware, or shielding that surrounds the beam pipe </a:t>
            </a:r>
            <a:r>
              <a:rPr lang="en-US" altLang="en-US" sz="1800" dirty="0" smtClean="0"/>
              <a:t>causing </a:t>
            </a:r>
            <a:r>
              <a:rPr lang="en-US" altLang="en-US" sz="1800" dirty="0"/>
              <a:t>them to become activated during operations. </a:t>
            </a:r>
          </a:p>
          <a:p>
            <a:pPr marL="0" indent="0">
              <a:buNone/>
            </a:pPr>
            <a:r>
              <a:rPr lang="en-US" altLang="en-US" sz="2000" i="1" dirty="0" smtClean="0"/>
              <a:t>People are protected from these sources </a:t>
            </a:r>
            <a:r>
              <a:rPr lang="en-US" altLang="en-US" sz="2000" dirty="0" smtClean="0"/>
              <a:t>of radiation by various safety systems.</a:t>
            </a:r>
          </a:p>
          <a:p>
            <a:pPr marL="0" indent="0">
              <a:buNone/>
            </a:pPr>
            <a:endParaRPr lang="en-US" altLang="en-US" sz="2000" dirty="0" smtClean="0"/>
          </a:p>
          <a:p>
            <a:pPr marL="0" indent="0">
              <a:buNone/>
            </a:pPr>
            <a:endParaRPr lang="en-US" altLang="en-US" sz="900" dirty="0" smtClean="0"/>
          </a:p>
          <a:p>
            <a:pPr marL="0" indent="0">
              <a:buNone/>
            </a:pPr>
            <a:r>
              <a:rPr lang="en-US" altLang="en-US" sz="2000" dirty="0" smtClean="0">
                <a:solidFill>
                  <a:srgbClr val="C00000"/>
                </a:solidFill>
              </a:rPr>
              <a:t>Students may only access these areas (hutches or rings) when the beam is off, safety mitigations are in place, and </a:t>
            </a:r>
            <a:r>
              <a:rPr lang="en-US" altLang="en-US" sz="2000" dirty="0">
                <a:solidFill>
                  <a:srgbClr val="C00000"/>
                </a:solidFill>
              </a:rPr>
              <a:t>there is an appropriately trained supervisor.</a:t>
            </a:r>
          </a:p>
        </p:txBody>
      </p:sp>
      <p:sp>
        <p:nvSpPr>
          <p:cNvPr id="4" name="Slide Number Placeholder 3"/>
          <p:cNvSpPr>
            <a:spLocks/>
          </p:cNvSpPr>
          <p:nvPr/>
        </p:nvSpPr>
        <p:spPr>
          <a:xfrm>
            <a:off x="102295" y="6487873"/>
            <a:ext cx="2133600" cy="365125"/>
          </a:xfrm>
          <a:prstGeom prst="rect">
            <a:avLst/>
          </a:prstGeom>
        </p:spPr>
        <p:txBody>
          <a:bodyPr/>
          <a:lstStyle/>
          <a:p>
            <a:fld id="{2066355A-084C-D24E-9AD2-7E4FC41EA627}" type="slidenum">
              <a:rPr lang="en-US" smtClean="0"/>
              <a:t>26</a:t>
            </a:fld>
            <a:endParaRPr lang="en-US" dirty="0"/>
          </a:p>
        </p:txBody>
      </p:sp>
    </p:spTree>
    <p:extLst>
      <p:ext uri="{BB962C8B-B14F-4D97-AF65-F5344CB8AC3E}">
        <p14:creationId xmlns:p14="http://schemas.microsoft.com/office/powerpoint/2010/main" val="2126749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a:xfrm>
            <a:off x="990600" y="152400"/>
            <a:ext cx="7162800" cy="685800"/>
          </a:xfrm>
        </p:spPr>
        <p:txBody>
          <a:bodyPr>
            <a:normAutofit fontScale="90000"/>
          </a:bodyPr>
          <a:lstStyle/>
          <a:p>
            <a:pPr>
              <a:defRPr/>
            </a:pPr>
            <a:r>
              <a:rPr lang="en-US" dirty="0"/>
              <a:t>Radiological </a:t>
            </a:r>
            <a:r>
              <a:rPr lang="en-US" dirty="0" smtClean="0"/>
              <a:t>Hazards: Monitoring</a:t>
            </a:r>
          </a:p>
        </p:txBody>
      </p:sp>
      <p:sp>
        <p:nvSpPr>
          <p:cNvPr id="21507" name="Rectangle 3"/>
          <p:cNvSpPr>
            <a:spLocks noGrp="1" noChangeArrowheads="1"/>
          </p:cNvSpPr>
          <p:nvPr>
            <p:ph idx="1"/>
          </p:nvPr>
        </p:nvSpPr>
        <p:spPr>
          <a:xfrm>
            <a:off x="388307" y="1662681"/>
            <a:ext cx="6291894" cy="3965956"/>
          </a:xfrm>
        </p:spPr>
        <p:txBody>
          <a:bodyPr>
            <a:normAutofit/>
          </a:bodyPr>
          <a:lstStyle/>
          <a:p>
            <a:pPr>
              <a:buFontTx/>
              <a:buNone/>
            </a:pPr>
            <a:r>
              <a:rPr lang="en-US" altLang="en-US" sz="2400" dirty="0"/>
              <a:t>CLSI follows the </a:t>
            </a:r>
            <a:r>
              <a:rPr lang="en-US" altLang="en-US" b="1" dirty="0">
                <a:solidFill>
                  <a:srgbClr val="FF0000"/>
                </a:solidFill>
              </a:rPr>
              <a:t>ALARA</a:t>
            </a:r>
            <a:r>
              <a:rPr lang="en-US" altLang="en-US" dirty="0"/>
              <a:t> </a:t>
            </a:r>
            <a:r>
              <a:rPr lang="en-US" altLang="en-US" sz="2400" dirty="0"/>
              <a:t>Principle:</a:t>
            </a:r>
          </a:p>
          <a:p>
            <a:pPr>
              <a:lnSpc>
                <a:spcPct val="150000"/>
              </a:lnSpc>
            </a:pPr>
            <a:r>
              <a:rPr lang="en-US" altLang="en-US" sz="2000" dirty="0"/>
              <a:t>Keep hazards </a:t>
            </a:r>
            <a:r>
              <a:rPr lang="en-US" altLang="en-US" sz="2400" b="1" dirty="0">
                <a:solidFill>
                  <a:srgbClr val="FF0000"/>
                </a:solidFill>
              </a:rPr>
              <a:t>A</a:t>
            </a:r>
            <a:r>
              <a:rPr lang="en-US" altLang="en-US" sz="2400" b="1" dirty="0"/>
              <a:t>s </a:t>
            </a:r>
            <a:r>
              <a:rPr lang="en-US" altLang="en-US" sz="2400" b="1" dirty="0">
                <a:solidFill>
                  <a:srgbClr val="FF0000"/>
                </a:solidFill>
              </a:rPr>
              <a:t>L</a:t>
            </a:r>
            <a:r>
              <a:rPr lang="en-US" altLang="en-US" sz="2400" b="1" dirty="0"/>
              <a:t>ow </a:t>
            </a:r>
            <a:r>
              <a:rPr lang="en-US" altLang="en-US" sz="2400" b="1" dirty="0">
                <a:solidFill>
                  <a:srgbClr val="FF0000"/>
                </a:solidFill>
              </a:rPr>
              <a:t>A</a:t>
            </a:r>
            <a:r>
              <a:rPr lang="en-US" altLang="en-US" sz="2400" b="1" dirty="0"/>
              <a:t>s </a:t>
            </a:r>
            <a:r>
              <a:rPr lang="en-US" altLang="en-US" sz="2400" b="1" dirty="0">
                <a:solidFill>
                  <a:srgbClr val="FF0000"/>
                </a:solidFill>
              </a:rPr>
              <a:t>R</a:t>
            </a:r>
            <a:r>
              <a:rPr lang="en-US" altLang="en-US" sz="2400" b="1" dirty="0"/>
              <a:t>easonably </a:t>
            </a:r>
            <a:r>
              <a:rPr lang="en-US" altLang="en-US" sz="2400" b="1" dirty="0">
                <a:solidFill>
                  <a:srgbClr val="FF0000"/>
                </a:solidFill>
              </a:rPr>
              <a:t>A</a:t>
            </a:r>
            <a:r>
              <a:rPr lang="en-US" altLang="en-US" sz="2400" b="1" dirty="0" smtClean="0"/>
              <a:t>chievable</a:t>
            </a:r>
            <a:r>
              <a:rPr lang="en-US" altLang="en-US" sz="2000" dirty="0" smtClean="0"/>
              <a:t>.</a:t>
            </a:r>
          </a:p>
          <a:p>
            <a:pPr>
              <a:lnSpc>
                <a:spcPct val="150000"/>
              </a:lnSpc>
              <a:spcAft>
                <a:spcPts val="600"/>
              </a:spcAft>
            </a:pPr>
            <a:r>
              <a:rPr lang="en-US" altLang="en-US" sz="2000" dirty="0" smtClean="0">
                <a:cs typeface="Times New Roman" panose="02020603050405020304" pitchFamily="18" charset="0"/>
              </a:rPr>
              <a:t>CLS </a:t>
            </a:r>
            <a:r>
              <a:rPr lang="en-US" altLang="en-US" sz="2000" dirty="0">
                <a:cs typeface="Times New Roman" panose="02020603050405020304" pitchFamily="18" charset="0"/>
              </a:rPr>
              <a:t>has </a:t>
            </a:r>
            <a:r>
              <a:rPr lang="en-US" altLang="en-US" sz="2000" dirty="0">
                <a:cs typeface="Times New Roman" panose="02020603050405020304" pitchFamily="18" charset="0"/>
              </a:rPr>
              <a:t>personal </a:t>
            </a:r>
            <a:r>
              <a:rPr lang="en-US" altLang="en-US" sz="2000" dirty="0" smtClean="0">
                <a:cs typeface="Times New Roman" panose="02020603050405020304" pitchFamily="18" charset="0"/>
              </a:rPr>
              <a:t>and </a:t>
            </a:r>
            <a:r>
              <a:rPr lang="en-US" altLang="en-US" sz="2000" dirty="0">
                <a:cs typeface="Times New Roman" panose="02020603050405020304" pitchFamily="18" charset="0"/>
              </a:rPr>
              <a:t>area </a:t>
            </a:r>
            <a:r>
              <a:rPr lang="en-US" altLang="en-US" sz="2000" dirty="0" smtClean="0">
                <a:cs typeface="Times New Roman" panose="02020603050405020304" pitchFamily="18" charset="0"/>
              </a:rPr>
              <a:t>monitoring programs</a:t>
            </a:r>
            <a:r>
              <a:rPr lang="en-US" altLang="en-US" sz="2000" dirty="0">
                <a:cs typeface="Times New Roman" panose="02020603050405020304" pitchFamily="18" charset="0"/>
              </a:rPr>
              <a:t>. </a:t>
            </a:r>
            <a:endParaRPr lang="en-US" altLang="en-US" sz="2000" dirty="0" smtClean="0">
              <a:cs typeface="Times New Roman" panose="02020603050405020304" pitchFamily="18" charset="0"/>
            </a:endParaRPr>
          </a:p>
          <a:p>
            <a:pPr>
              <a:lnSpc>
                <a:spcPct val="110000"/>
              </a:lnSpc>
              <a:spcAft>
                <a:spcPts val="600"/>
              </a:spcAft>
            </a:pPr>
            <a:r>
              <a:rPr lang="en-US" altLang="en-US" sz="2000" dirty="0" smtClean="0">
                <a:cs typeface="Times New Roman" panose="02020603050405020304" pitchFamily="18" charset="0"/>
              </a:rPr>
              <a:t>One </a:t>
            </a:r>
            <a:r>
              <a:rPr lang="en-US" altLang="en-US" sz="2000" dirty="0">
                <a:cs typeface="Times New Roman" panose="02020603050405020304" pitchFamily="18" charset="0"/>
              </a:rPr>
              <a:t>student in the </a:t>
            </a:r>
            <a:r>
              <a:rPr lang="en-US" altLang="en-US" sz="1800" dirty="0" smtClean="0">
                <a:cs typeface="Times New Roman" panose="02020603050405020304" pitchFamily="18" charset="0"/>
              </a:rPr>
              <a:t>group</a:t>
            </a:r>
            <a:r>
              <a:rPr lang="en-US" altLang="en-US" sz="2000" dirty="0" smtClean="0">
                <a:cs typeface="Times New Roman" panose="02020603050405020304" pitchFamily="18" charset="0"/>
              </a:rPr>
              <a:t> will </a:t>
            </a:r>
            <a:r>
              <a:rPr lang="en-US" altLang="en-US" sz="2000" dirty="0">
                <a:cs typeface="Times New Roman" panose="02020603050405020304" pitchFamily="18" charset="0"/>
              </a:rPr>
              <a:t>wear an </a:t>
            </a:r>
            <a:r>
              <a:rPr lang="en-US" altLang="en-US" sz="2000" dirty="0" smtClean="0">
                <a:cs typeface="Times New Roman" panose="02020603050405020304" pitchFamily="18" charset="0"/>
              </a:rPr>
              <a:t>Electronic Personal </a:t>
            </a:r>
            <a:r>
              <a:rPr lang="en-US" altLang="en-US" sz="2000" dirty="0">
                <a:cs typeface="Times New Roman" panose="02020603050405020304" pitchFamily="18" charset="0"/>
              </a:rPr>
              <a:t>Dosimeter (EPD) that </a:t>
            </a:r>
            <a:r>
              <a:rPr lang="en-US" altLang="en-US" sz="2000" dirty="0" smtClean="0">
                <a:cs typeface="Times New Roman" panose="02020603050405020304" pitchFamily="18" charset="0"/>
              </a:rPr>
              <a:t>will </a:t>
            </a:r>
            <a:r>
              <a:rPr lang="en-US" altLang="en-US" sz="2000" dirty="0">
                <a:cs typeface="Times New Roman" panose="02020603050405020304" pitchFamily="18" charset="0"/>
              </a:rPr>
              <a:t>alarm if 10 </a:t>
            </a:r>
            <a:r>
              <a:rPr lang="en-CA" sz="2000" dirty="0"/>
              <a:t>µ</a:t>
            </a:r>
            <a:r>
              <a:rPr lang="en-CA" sz="2000" dirty="0" err="1"/>
              <a:t>Sv</a:t>
            </a:r>
            <a:r>
              <a:rPr lang="en-CA" sz="2000" dirty="0"/>
              <a:t>/h is detected</a:t>
            </a:r>
            <a:r>
              <a:rPr lang="en-CA" sz="2000" dirty="0" smtClean="0"/>
              <a:t>.</a:t>
            </a:r>
            <a:endParaRPr lang="en-CA" sz="900" dirty="0"/>
          </a:p>
          <a:p>
            <a:pPr>
              <a:spcAft>
                <a:spcPts val="600"/>
              </a:spcAft>
            </a:pPr>
            <a:r>
              <a:rPr lang="en-CA" sz="2000" dirty="0"/>
              <a:t>CLS staff and other trained adults </a:t>
            </a:r>
            <a:r>
              <a:rPr lang="en-CA" sz="2000" dirty="0" smtClean="0"/>
              <a:t>wear </a:t>
            </a:r>
            <a:r>
              <a:rPr lang="en-CA" sz="2000" dirty="0"/>
              <a:t>passive </a:t>
            </a:r>
            <a:r>
              <a:rPr lang="en-CA" sz="2000" dirty="0" smtClean="0"/>
              <a:t>dosimeters. </a:t>
            </a:r>
            <a:endParaRPr lang="en-CA" sz="2000" dirty="0"/>
          </a:p>
          <a:p>
            <a:endParaRPr lang="en-US" altLang="en-US" sz="2000" dirty="0">
              <a:cs typeface="Times New Roman" panose="02020603050405020304" pitchFamily="18" charset="0"/>
            </a:endParaRPr>
          </a:p>
        </p:txBody>
      </p:sp>
      <p:pic>
        <p:nvPicPr>
          <p:cNvPr id="6" name="Picture 4"/>
          <p:cNvPicPr>
            <a:picLocks noChangeAspect="1" noChangeArrowheads="1"/>
          </p:cNvPicPr>
          <p:nvPr/>
        </p:nvPicPr>
        <p:blipFill>
          <a:blip r:embed="rId3" cstate="print"/>
          <a:srcRect/>
          <a:stretch>
            <a:fillRect/>
          </a:stretch>
        </p:blipFill>
        <p:spPr bwMode="auto">
          <a:xfrm>
            <a:off x="6853060" y="3193483"/>
            <a:ext cx="2014323" cy="1343417"/>
          </a:xfrm>
          <a:prstGeom prst="rect">
            <a:avLst/>
          </a:prstGeom>
          <a:noFill/>
          <a:ln w="9525">
            <a:noFill/>
            <a:miter lim="800000"/>
            <a:headEnd/>
            <a:tailEnd/>
          </a:ln>
        </p:spPr>
      </p:pic>
      <p:graphicFrame>
        <p:nvGraphicFramePr>
          <p:cNvPr id="7" name="Object 10"/>
          <p:cNvGraphicFramePr>
            <a:graphicFrameLocks noChangeAspect="1"/>
          </p:cNvGraphicFramePr>
          <p:nvPr>
            <p:extLst>
              <p:ext uri="{D42A27DB-BD31-4B8C-83A1-F6EECF244321}">
                <p14:modId xmlns:p14="http://schemas.microsoft.com/office/powerpoint/2010/main" val="2673888349"/>
              </p:ext>
            </p:extLst>
          </p:nvPr>
        </p:nvGraphicFramePr>
        <p:xfrm>
          <a:off x="7239629" y="4628351"/>
          <a:ext cx="1241182" cy="1169127"/>
        </p:xfrm>
        <a:graphic>
          <a:graphicData uri="http://schemas.openxmlformats.org/presentationml/2006/ole">
            <mc:AlternateContent xmlns:mc="http://schemas.openxmlformats.org/markup-compatibility/2006">
              <mc:Choice xmlns:v="urn:schemas-microsoft-com:vml" Requires="v">
                <p:oleObj spid="_x0000_s3181" name="Picture" r:id="rId4" imgW="1905266" imgH="2000000" progId="StaticMetafile">
                  <p:embed/>
                </p:oleObj>
              </mc:Choice>
              <mc:Fallback>
                <p:oleObj name="Picture" r:id="rId4" imgW="1905266" imgH="2000000" progId="StaticMetafil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629" y="4628351"/>
                        <a:ext cx="1241182" cy="1169127"/>
                      </a:xfrm>
                      <a:prstGeom prst="rect">
                        <a:avLst/>
                      </a:prstGeom>
                      <a:noFill/>
                      <a:ln>
                        <a:noFill/>
                      </a:ln>
                      <a:effectLst/>
                      <a:extLst/>
                    </p:spPr>
                  </p:pic>
                </p:oleObj>
              </mc:Fallback>
            </mc:AlternateContent>
          </a:graphicData>
        </a:graphic>
      </p:graphicFrame>
      <p:sp>
        <p:nvSpPr>
          <p:cNvPr id="4" name="Slide Number Placeholder 3"/>
          <p:cNvSpPr>
            <a:spLocks/>
          </p:cNvSpPr>
          <p:nvPr/>
        </p:nvSpPr>
        <p:spPr>
          <a:xfrm>
            <a:off x="0" y="6492875"/>
            <a:ext cx="2133600" cy="365125"/>
          </a:xfrm>
          <a:prstGeom prst="rect">
            <a:avLst/>
          </a:prstGeom>
        </p:spPr>
        <p:txBody>
          <a:bodyPr/>
          <a:lstStyle/>
          <a:p>
            <a:fld id="{2066355A-084C-D24E-9AD2-7E4FC41EA627}" type="slidenum">
              <a:rPr lang="en-US" smtClean="0"/>
              <a:t>27</a:t>
            </a:fld>
            <a:endParaRPr lang="en-US" dirty="0"/>
          </a:p>
        </p:txBody>
      </p:sp>
      <p:pic>
        <p:nvPicPr>
          <p:cNvPr id="5" name="Picture 7"/>
          <p:cNvPicPr>
            <a:picLocks noChangeAspect="1"/>
          </p:cNvPicPr>
          <p:nvPr/>
        </p:nvPicPr>
        <p:blipFill rotWithShape="1">
          <a:blip r:embed="rId6">
            <a:extLst>
              <a:ext uri="{28A0092B-C50C-407E-A947-70E740481C1C}">
                <a14:useLocalDpi xmlns:a14="http://schemas.microsoft.com/office/drawing/2010/main" val="0"/>
              </a:ext>
            </a:extLst>
          </a:blip>
          <a:srcRect l="14047" r="15522"/>
          <a:stretch/>
        </p:blipFill>
        <p:spPr>
          <a:xfrm rot="5400000">
            <a:off x="6864399" y="1045804"/>
            <a:ext cx="1991642" cy="2120813"/>
          </a:xfrm>
          <a:prstGeom prst="rect">
            <a:avLst/>
          </a:prstGeom>
        </p:spPr>
      </p:pic>
    </p:spTree>
    <p:extLst>
      <p:ext uri="{BB962C8B-B14F-4D97-AF65-F5344CB8AC3E}">
        <p14:creationId xmlns:p14="http://schemas.microsoft.com/office/powerpoint/2010/main" val="38742993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a:xfrm>
            <a:off x="381000" y="861391"/>
            <a:ext cx="8329613" cy="4643438"/>
          </a:xfrm>
        </p:spPr>
        <p:txBody>
          <a:bodyPr>
            <a:normAutofit/>
          </a:bodyPr>
          <a:lstStyle/>
          <a:p>
            <a:pPr marL="0" indent="0">
              <a:buNone/>
            </a:pPr>
            <a:r>
              <a:rPr lang="en-CA" altLang="en-US" sz="3000" dirty="0" smtClean="0"/>
              <a:t>Active </a:t>
            </a:r>
            <a:r>
              <a:rPr lang="en-CA" altLang="en-US" sz="3000" dirty="0" smtClean="0"/>
              <a:t>Area Radiation Monitoring </a:t>
            </a:r>
            <a:r>
              <a:rPr lang="en-CA" altLang="en-US" sz="3000" dirty="0"/>
              <a:t>Stations (AARMS) are located around the facility will alarm </a:t>
            </a:r>
            <a:r>
              <a:rPr lang="en-CA" altLang="en-US" sz="3000" dirty="0" smtClean="0"/>
              <a:t>to warn of elevated levels.</a:t>
            </a:r>
            <a:endParaRPr lang="en-CA" altLang="en-US" dirty="0" smtClean="0"/>
          </a:p>
          <a:p>
            <a:r>
              <a:rPr lang="en-CA" altLang="en-US" dirty="0" smtClean="0"/>
              <a:t>Alert </a:t>
            </a:r>
            <a:r>
              <a:rPr lang="en-CA" altLang="en-US" dirty="0"/>
              <a:t>Radiation </a:t>
            </a:r>
            <a:br>
              <a:rPr lang="en-CA" altLang="en-US" dirty="0"/>
            </a:br>
            <a:r>
              <a:rPr lang="en-CA" altLang="en-US" dirty="0" smtClean="0"/>
              <a:t>Alarm </a:t>
            </a:r>
            <a:r>
              <a:rPr lang="en-CA" altLang="en-US" dirty="0">
                <a:solidFill>
                  <a:srgbClr val="FF0000"/>
                </a:solidFill>
              </a:rPr>
              <a:t>(Yellow light)</a:t>
            </a:r>
          </a:p>
          <a:p>
            <a:pPr marL="457200" lvl="1" indent="0">
              <a:buNone/>
            </a:pPr>
            <a:r>
              <a:rPr lang="en-CA" altLang="en-US" dirty="0"/>
              <a:t>&gt; 50 µ</a:t>
            </a:r>
            <a:r>
              <a:rPr lang="en-CA" altLang="en-US" dirty="0" err="1"/>
              <a:t>Sv</a:t>
            </a:r>
            <a:r>
              <a:rPr lang="en-CA" altLang="en-US" dirty="0"/>
              <a:t>/h</a:t>
            </a:r>
          </a:p>
          <a:p>
            <a:r>
              <a:rPr lang="en-CA" altLang="en-US" dirty="0"/>
              <a:t>High Radiation </a:t>
            </a:r>
            <a:r>
              <a:rPr lang="en-CA" altLang="en-US" dirty="0" smtClean="0"/>
              <a:t/>
            </a:r>
            <a:br>
              <a:rPr lang="en-CA" altLang="en-US" dirty="0" smtClean="0"/>
            </a:br>
            <a:r>
              <a:rPr lang="en-CA" altLang="en-US" dirty="0" smtClean="0"/>
              <a:t>Alarm </a:t>
            </a:r>
            <a:r>
              <a:rPr lang="en-CA" altLang="en-US" dirty="0">
                <a:solidFill>
                  <a:srgbClr val="FF0000"/>
                </a:solidFill>
              </a:rPr>
              <a:t>(Red light)</a:t>
            </a:r>
          </a:p>
          <a:p>
            <a:pPr marL="457200" lvl="1" indent="0">
              <a:buNone/>
            </a:pPr>
            <a:r>
              <a:rPr lang="en-CA" altLang="en-US" dirty="0"/>
              <a:t>&gt; 100 </a:t>
            </a:r>
            <a:r>
              <a:rPr lang="en-CA" altLang="en-US" dirty="0" smtClean="0"/>
              <a:t>µ</a:t>
            </a:r>
            <a:r>
              <a:rPr lang="en-CA" altLang="en-US" dirty="0" err="1" smtClean="0"/>
              <a:t>Sv</a:t>
            </a:r>
            <a:r>
              <a:rPr lang="en-CA" altLang="en-US" dirty="0" smtClean="0"/>
              <a:t>/h</a:t>
            </a:r>
            <a:endParaRPr lang="en-CA" altLang="en-US" dirty="0"/>
          </a:p>
        </p:txBody>
      </p:sp>
      <p:pic>
        <p:nvPicPr>
          <p:cNvPr id="266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970" y="2252840"/>
            <a:ext cx="4910381" cy="327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noChangeArrowheads="1"/>
          </p:cNvSpPr>
          <p:nvPr>
            <p:ph type="title"/>
          </p:nvPr>
        </p:nvSpPr>
        <p:spPr>
          <a:xfrm>
            <a:off x="990600" y="152400"/>
            <a:ext cx="7162800" cy="685800"/>
          </a:xfrm>
        </p:spPr>
        <p:txBody>
          <a:bodyPr>
            <a:normAutofit fontScale="90000"/>
          </a:bodyPr>
          <a:lstStyle/>
          <a:p>
            <a:pPr>
              <a:defRPr/>
            </a:pPr>
            <a:r>
              <a:rPr lang="en-US" dirty="0"/>
              <a:t>Radiological </a:t>
            </a:r>
            <a:r>
              <a:rPr lang="en-US" dirty="0" smtClean="0"/>
              <a:t>Hazards: Monitoring</a:t>
            </a:r>
          </a:p>
        </p:txBody>
      </p:sp>
      <p:sp>
        <p:nvSpPr>
          <p:cNvPr id="4" name="Slide Number Placeholder 3"/>
          <p:cNvSpPr>
            <a:spLocks/>
          </p:cNvSpPr>
          <p:nvPr/>
        </p:nvSpPr>
        <p:spPr>
          <a:xfrm>
            <a:off x="0" y="6492875"/>
            <a:ext cx="2133600" cy="365125"/>
          </a:xfrm>
          <a:prstGeom prst="rect">
            <a:avLst/>
          </a:prstGeom>
        </p:spPr>
        <p:txBody>
          <a:bodyPr/>
          <a:lstStyle/>
          <a:p>
            <a:fld id="{2066355A-084C-D24E-9AD2-7E4FC41EA627}" type="slidenum">
              <a:rPr lang="en-US" smtClean="0"/>
              <a:t>28</a:t>
            </a:fld>
            <a:endParaRPr lang="en-US" dirty="0"/>
          </a:p>
        </p:txBody>
      </p:sp>
    </p:spTree>
    <p:extLst>
      <p:ext uri="{BB962C8B-B14F-4D97-AF65-F5344CB8AC3E}">
        <p14:creationId xmlns:p14="http://schemas.microsoft.com/office/powerpoint/2010/main" val="27489960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TextBox 9"/>
          <p:cNvSpPr txBox="1">
            <a:spLocks noChangeArrowheads="1"/>
          </p:cNvSpPr>
          <p:nvPr/>
        </p:nvSpPr>
        <p:spPr bwMode="auto">
          <a:xfrm>
            <a:off x="1367246" y="1013725"/>
            <a:ext cx="640950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CA" altLang="en-US" sz="2800" b="1" dirty="0" smtClean="0"/>
              <a:t>If a </a:t>
            </a:r>
            <a:r>
              <a:rPr lang="en-CA" altLang="en-US" sz="2800" b="1" dirty="0"/>
              <a:t>radiation monitor </a:t>
            </a:r>
            <a:r>
              <a:rPr lang="en-CA" altLang="en-US" sz="2800" b="1" dirty="0" smtClean="0"/>
              <a:t>alarms, </a:t>
            </a:r>
            <a:endParaRPr lang="en-CA" altLang="en-US" sz="2800" b="1" dirty="0"/>
          </a:p>
          <a:p>
            <a:pPr algn="ctr" eaLnBrk="1" hangingPunct="1"/>
            <a:r>
              <a:rPr lang="en-CA" altLang="en-US" sz="4000" b="1" dirty="0">
                <a:solidFill>
                  <a:srgbClr val="C00000"/>
                </a:solidFill>
                <a:effectLst>
                  <a:outerShdw blurRad="38100" dist="38100" dir="2700000" algn="tl">
                    <a:srgbClr val="000000">
                      <a:alpha val="43137"/>
                    </a:srgbClr>
                  </a:outerShdw>
                </a:effectLst>
              </a:rPr>
              <a:t>MOVE AWAY FROM THE MONITOR</a:t>
            </a:r>
          </a:p>
        </p:txBody>
      </p:sp>
      <p:sp>
        <p:nvSpPr>
          <p:cNvPr id="28677" name="TextBox 10"/>
          <p:cNvSpPr txBox="1">
            <a:spLocks noChangeArrowheads="1"/>
          </p:cNvSpPr>
          <p:nvPr/>
        </p:nvSpPr>
        <p:spPr bwMode="auto">
          <a:xfrm>
            <a:off x="498607" y="5178998"/>
            <a:ext cx="266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CA" altLang="en-US" sz="2000" b="1" dirty="0"/>
              <a:t>Click on image </a:t>
            </a:r>
          </a:p>
          <a:p>
            <a:pPr algn="ctr" eaLnBrk="1" hangingPunct="1"/>
            <a:r>
              <a:rPr lang="en-CA" altLang="en-US" sz="2000" b="1" dirty="0"/>
              <a:t>to </a:t>
            </a:r>
            <a:r>
              <a:rPr lang="en-CA" altLang="en-US" sz="2000" b="1" dirty="0" smtClean="0"/>
              <a:t>hear the alarm</a:t>
            </a:r>
            <a:endParaRPr lang="en-CA" altLang="en-US" sz="2000" b="1" dirty="0"/>
          </a:p>
        </p:txBody>
      </p:sp>
      <p:sp>
        <p:nvSpPr>
          <p:cNvPr id="28678" name="Rectangle 13"/>
          <p:cNvSpPr>
            <a:spLocks noChangeArrowheads="1"/>
          </p:cNvSpPr>
          <p:nvPr/>
        </p:nvSpPr>
        <p:spPr bwMode="auto">
          <a:xfrm>
            <a:off x="2786743" y="3372533"/>
            <a:ext cx="5993463"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800100" indent="-34290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CA" altLang="en-US" sz="2800" b="1" dirty="0" smtClean="0">
                <a:latin typeface="Arial Narrow" panose="020B0606020202030204" pitchFamily="34" charset="0"/>
              </a:rPr>
              <a:t>	</a:t>
            </a:r>
            <a:r>
              <a:rPr lang="en-CA" altLang="en-US" sz="2800" b="1" dirty="0" smtClean="0">
                <a:solidFill>
                  <a:srgbClr val="C00000"/>
                </a:solidFill>
                <a:latin typeface="Arial Narrow" panose="020B0606020202030204" pitchFamily="34" charset="0"/>
              </a:rPr>
              <a:t>Leave </a:t>
            </a:r>
            <a:r>
              <a:rPr lang="en-CA" altLang="en-US" sz="2800" b="1" dirty="0">
                <a:solidFill>
                  <a:srgbClr val="C00000"/>
                </a:solidFill>
                <a:latin typeface="Arial Narrow" panose="020B0606020202030204" pitchFamily="34" charset="0"/>
              </a:rPr>
              <a:t>the area immediately!  </a:t>
            </a:r>
          </a:p>
          <a:p>
            <a:pPr lvl="1" eaLnBrk="1" hangingPunct="1">
              <a:buFontTx/>
              <a:buChar char="-"/>
            </a:pPr>
            <a:r>
              <a:rPr lang="en-CA" altLang="en-US" b="1" dirty="0">
                <a:solidFill>
                  <a:srgbClr val="C00000"/>
                </a:solidFill>
                <a:effectLst>
                  <a:outerShdw blurRad="38100" dist="38100" dir="2700000" algn="tl">
                    <a:srgbClr val="000000">
                      <a:alpha val="43137"/>
                    </a:srgbClr>
                  </a:outerShdw>
                </a:effectLst>
                <a:latin typeface="Arial Narrow" panose="020B0606020202030204" pitchFamily="34" charset="0"/>
              </a:rPr>
              <a:t>M</a:t>
            </a:r>
            <a:r>
              <a:rPr lang="en-CA" altLang="en-US" b="1" dirty="0" smtClean="0">
                <a:solidFill>
                  <a:srgbClr val="C00000"/>
                </a:solidFill>
                <a:effectLst>
                  <a:outerShdw blurRad="38100" dist="38100" dir="2700000" algn="tl">
                    <a:srgbClr val="000000">
                      <a:alpha val="43137"/>
                    </a:srgbClr>
                  </a:outerShdw>
                </a:effectLst>
                <a:latin typeface="Arial Narrow" panose="020B0606020202030204" pitchFamily="34" charset="0"/>
              </a:rPr>
              <a:t>ove </a:t>
            </a:r>
            <a:r>
              <a:rPr lang="en-CA" altLang="en-US" b="1" dirty="0">
                <a:solidFill>
                  <a:srgbClr val="C00000"/>
                </a:solidFill>
                <a:effectLst>
                  <a:outerShdw blurRad="38100" dist="38100" dir="2700000" algn="tl">
                    <a:srgbClr val="000000">
                      <a:alpha val="43137"/>
                    </a:srgbClr>
                  </a:outerShdw>
                </a:effectLst>
                <a:latin typeface="Arial Narrow" panose="020B0606020202030204" pitchFamily="34" charset="0"/>
              </a:rPr>
              <a:t>at least 10 meters </a:t>
            </a:r>
            <a:r>
              <a:rPr lang="en-CA" altLang="en-US" sz="2000" dirty="0">
                <a:latin typeface="Arial Narrow" panose="020B0606020202030204" pitchFamily="34" charset="0"/>
              </a:rPr>
              <a:t>away </a:t>
            </a:r>
            <a:r>
              <a:rPr lang="en-CA" altLang="en-US" sz="2000" dirty="0" smtClean="0">
                <a:latin typeface="Arial Narrow" panose="020B0606020202030204" pitchFamily="34" charset="0"/>
              </a:rPr>
              <a:t>in any direction and locate a supervisor</a:t>
            </a:r>
            <a:endParaRPr lang="en-CA" altLang="en-US" sz="2000" dirty="0">
              <a:latin typeface="Arial Narrow" panose="020B0606020202030204" pitchFamily="34" charset="0"/>
            </a:endParaRPr>
          </a:p>
          <a:p>
            <a:pPr lvl="1" eaLnBrk="1" hangingPunct="1">
              <a:buFontTx/>
              <a:buChar char="-"/>
            </a:pPr>
            <a:r>
              <a:rPr lang="en-CA" altLang="en-US" sz="2000" dirty="0">
                <a:latin typeface="Arial Narrow" panose="020B0606020202030204" pitchFamily="34" charset="0"/>
              </a:rPr>
              <a:t>Do not return until alarm has been reset</a:t>
            </a:r>
          </a:p>
        </p:txBody>
      </p:sp>
      <p:pic>
        <p:nvPicPr>
          <p:cNvPr id="10" name="AARM alarm video.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cstate="print">
            <a:extLst>
              <a:ext uri="{28A0092B-C50C-407E-A947-70E740481C1C}">
                <a14:useLocalDpi xmlns:a14="http://schemas.microsoft.com/office/drawing/2010/main" val="0"/>
              </a:ext>
            </a:extLst>
          </a:blip>
          <a:srcRect r="15893" b="28252"/>
          <a:stretch/>
        </p:blipFill>
        <p:spPr bwMode="auto">
          <a:xfrm>
            <a:off x="457200" y="3167466"/>
            <a:ext cx="2749814" cy="191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Grp="1" noChangeArrowheads="1"/>
          </p:cNvSpPr>
          <p:nvPr>
            <p:ph type="title"/>
          </p:nvPr>
        </p:nvSpPr>
        <p:spPr>
          <a:xfrm>
            <a:off x="990600" y="152400"/>
            <a:ext cx="7162800" cy="685800"/>
          </a:xfrm>
        </p:spPr>
        <p:txBody>
          <a:bodyPr>
            <a:normAutofit fontScale="90000"/>
          </a:bodyPr>
          <a:lstStyle/>
          <a:p>
            <a:pPr>
              <a:defRPr/>
            </a:pPr>
            <a:r>
              <a:rPr lang="en-US" dirty="0"/>
              <a:t>Radiological </a:t>
            </a:r>
            <a:r>
              <a:rPr lang="en-US" dirty="0" smtClean="0"/>
              <a:t>Hazards: Monitoring</a:t>
            </a:r>
          </a:p>
        </p:txBody>
      </p:sp>
      <p:sp>
        <p:nvSpPr>
          <p:cNvPr id="4" name="Slide Number Placeholder 3"/>
          <p:cNvSpPr>
            <a:spLocks/>
          </p:cNvSpPr>
          <p:nvPr/>
        </p:nvSpPr>
        <p:spPr>
          <a:xfrm>
            <a:off x="0" y="6492875"/>
            <a:ext cx="2133600" cy="365125"/>
          </a:xfrm>
          <a:prstGeom prst="rect">
            <a:avLst/>
          </a:prstGeom>
        </p:spPr>
        <p:txBody>
          <a:bodyPr/>
          <a:lstStyle/>
          <a:p>
            <a:fld id="{2066355A-084C-D24E-9AD2-7E4FC41EA627}" type="slidenum">
              <a:rPr lang="en-US" smtClean="0"/>
              <a:t>29</a:t>
            </a:fld>
            <a:endParaRPr lang="en-US" dirty="0"/>
          </a:p>
        </p:txBody>
      </p:sp>
    </p:spTree>
    <p:extLst>
      <p:ext uri="{BB962C8B-B14F-4D97-AF65-F5344CB8AC3E}">
        <p14:creationId xmlns:p14="http://schemas.microsoft.com/office/powerpoint/2010/main" val="9443461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9878" y="1651820"/>
            <a:ext cx="7664245" cy="2814590"/>
          </a:xfrm>
        </p:spPr>
        <p:txBody>
          <a:bodyPr>
            <a:normAutofit/>
          </a:bodyPr>
          <a:lstStyle/>
          <a:p>
            <a:pPr marL="0" indent="0">
              <a:buNone/>
            </a:pPr>
            <a:r>
              <a:rPr lang="en-CA" sz="2800" dirty="0" smtClean="0"/>
              <a:t>Upon passing this module you will be granted supervised access for the duration of your program. </a:t>
            </a:r>
          </a:p>
          <a:p>
            <a:pPr marL="0" indent="0">
              <a:buNone/>
            </a:pPr>
            <a:r>
              <a:rPr lang="en-CA" sz="2800" dirty="0" smtClean="0"/>
              <a:t>Your training will remain valid for two years. </a:t>
            </a:r>
          </a:p>
          <a:p>
            <a:pPr marL="0" indent="0">
              <a:buNone/>
            </a:pPr>
            <a:r>
              <a:rPr lang="en-CA" sz="2800" dirty="0"/>
              <a:t>Y</a:t>
            </a:r>
            <a:r>
              <a:rPr lang="en-CA" sz="2800" dirty="0" smtClean="0"/>
              <a:t>ou </a:t>
            </a:r>
            <a:r>
              <a:rPr lang="en-CA" sz="2800" dirty="0"/>
              <a:t>must achieve 80% on the multiple choice </a:t>
            </a:r>
            <a:r>
              <a:rPr lang="en-CA" sz="2800" dirty="0" smtClean="0"/>
              <a:t>test. </a:t>
            </a:r>
          </a:p>
          <a:p>
            <a:pPr marL="0" indent="0" algn="ctr">
              <a:buNone/>
            </a:pPr>
            <a:r>
              <a:rPr lang="en-CA" b="1" u="sng" dirty="0" smtClean="0"/>
              <a:t>Keep </a:t>
            </a:r>
            <a:r>
              <a:rPr lang="en-CA" b="1" u="sng" dirty="0"/>
              <a:t>the </a:t>
            </a:r>
            <a:r>
              <a:rPr lang="en-CA" b="1" u="sng" dirty="0" smtClean="0"/>
              <a:t>PPT. It’s </a:t>
            </a:r>
            <a:r>
              <a:rPr lang="en-CA" b="1" u="sng" dirty="0"/>
              <a:t>an open book </a:t>
            </a:r>
            <a:r>
              <a:rPr lang="en-CA" b="1" u="sng" dirty="0" smtClean="0"/>
              <a:t>test.</a:t>
            </a:r>
            <a:endParaRPr lang="en-CA" b="1" u="sng" dirty="0"/>
          </a:p>
        </p:txBody>
      </p:sp>
      <p:sp>
        <p:nvSpPr>
          <p:cNvPr id="5" name="Slide Number Placeholder 4"/>
          <p:cNvSpPr>
            <a:spLocks/>
          </p:cNvSpPr>
          <p:nvPr/>
        </p:nvSpPr>
        <p:spPr>
          <a:xfrm>
            <a:off x="0" y="6492875"/>
            <a:ext cx="2133600" cy="365125"/>
          </a:xfrm>
          <a:prstGeom prst="rect">
            <a:avLst/>
          </a:prstGeom>
        </p:spPr>
        <p:txBody>
          <a:bodyPr/>
          <a:lstStyle/>
          <a:p>
            <a:fld id="{2066355A-084C-D24E-9AD2-7E4FC41EA627}" type="slidenum">
              <a:rPr lang="en-US" smtClean="0"/>
              <a:t>3</a:t>
            </a:fld>
            <a:endParaRPr lang="en-US" dirty="0"/>
          </a:p>
        </p:txBody>
      </p:sp>
    </p:spTree>
    <p:extLst>
      <p:ext uri="{BB962C8B-B14F-4D97-AF65-F5344CB8AC3E}">
        <p14:creationId xmlns:p14="http://schemas.microsoft.com/office/powerpoint/2010/main" val="10143818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8173" y="1033669"/>
            <a:ext cx="8229600" cy="5039140"/>
          </a:xfrm>
        </p:spPr>
        <p:txBody>
          <a:bodyPr>
            <a:noAutofit/>
          </a:bodyPr>
          <a:lstStyle/>
          <a:p>
            <a:pPr>
              <a:buFontTx/>
              <a:buNone/>
            </a:pPr>
            <a:r>
              <a:rPr lang="en-US" altLang="en-US" sz="2000" dirty="0"/>
              <a:t>Access Control</a:t>
            </a:r>
          </a:p>
          <a:p>
            <a:r>
              <a:rPr lang="en-US" altLang="en-US" sz="2000" dirty="0"/>
              <a:t>Visitors &amp; students must be escorted in Controlled Access Zones at all times by trained personnel</a:t>
            </a:r>
          </a:p>
          <a:p>
            <a:r>
              <a:rPr lang="en-US" altLang="en-US" sz="2000" dirty="0" smtClean="0"/>
              <a:t>Access </a:t>
            </a:r>
            <a:r>
              <a:rPr lang="en-US" altLang="en-US" sz="2000" dirty="0"/>
              <a:t>restrictions </a:t>
            </a:r>
            <a:r>
              <a:rPr lang="en-US" altLang="en-US" sz="2000" dirty="0" smtClean="0"/>
              <a:t>protect untrained personnel from unnecessary exposure</a:t>
            </a:r>
            <a:endParaRPr lang="en-US" altLang="en-US" sz="2000" dirty="0"/>
          </a:p>
          <a:p>
            <a:endParaRPr lang="en-US" altLang="en-US" sz="2000" dirty="0" smtClean="0"/>
          </a:p>
          <a:p>
            <a:endParaRPr lang="en-US" altLang="en-US" sz="2000" dirty="0"/>
          </a:p>
          <a:p>
            <a:pPr>
              <a:spcBef>
                <a:spcPct val="0"/>
              </a:spcBef>
              <a:buFontTx/>
              <a:buNone/>
            </a:pPr>
            <a:r>
              <a:rPr lang="en-US" altLang="en-US" sz="2000" dirty="0"/>
              <a:t>Bulk Shielding</a:t>
            </a:r>
          </a:p>
          <a:p>
            <a:pPr>
              <a:spcBef>
                <a:spcPct val="0"/>
              </a:spcBef>
            </a:pPr>
            <a:r>
              <a:rPr lang="en-US" altLang="en-US" sz="2000" dirty="0"/>
              <a:t>Thick cement walls confine most of </a:t>
            </a:r>
            <a:r>
              <a:rPr lang="en-US" altLang="en-US" sz="2000" dirty="0" smtClean="0"/>
              <a:t>the </a:t>
            </a:r>
            <a:br>
              <a:rPr lang="en-US" altLang="en-US" sz="2000" dirty="0" smtClean="0"/>
            </a:br>
            <a:r>
              <a:rPr lang="en-US" altLang="en-US" sz="2000" dirty="0" smtClean="0"/>
              <a:t>radiation </a:t>
            </a:r>
            <a:r>
              <a:rPr lang="en-US" altLang="en-US" sz="2000" dirty="0"/>
              <a:t>produced to </a:t>
            </a:r>
            <a:r>
              <a:rPr lang="en-US" altLang="en-US" sz="2000" dirty="0" smtClean="0"/>
              <a:t>the </a:t>
            </a:r>
            <a:r>
              <a:rPr lang="en-US" altLang="en-US" sz="2000" dirty="0"/>
              <a:t>storage ring </a:t>
            </a:r>
            <a:r>
              <a:rPr lang="en-US" altLang="en-US" sz="2000" dirty="0" smtClean="0"/>
              <a:t/>
            </a:r>
            <a:br>
              <a:rPr lang="en-US" altLang="en-US" sz="2000" dirty="0" smtClean="0"/>
            </a:br>
            <a:r>
              <a:rPr lang="en-US" altLang="en-US" sz="2000" dirty="0" smtClean="0"/>
              <a:t>during operation</a:t>
            </a:r>
          </a:p>
          <a:p>
            <a:pPr>
              <a:spcBef>
                <a:spcPct val="0"/>
              </a:spcBef>
            </a:pPr>
            <a:endParaRPr lang="en-US" altLang="en-US" sz="2000" dirty="0"/>
          </a:p>
          <a:p>
            <a:pPr>
              <a:spcBef>
                <a:spcPct val="0"/>
              </a:spcBef>
            </a:pPr>
            <a:r>
              <a:rPr lang="en-US" altLang="en-US" sz="2000" dirty="0"/>
              <a:t>Beamline optical enclosures are lined </a:t>
            </a:r>
            <a:r>
              <a:rPr lang="en-US" altLang="en-US" sz="2000" dirty="0" smtClean="0"/>
              <a:t/>
            </a:r>
            <a:br>
              <a:rPr lang="en-US" altLang="en-US" sz="2000" dirty="0" smtClean="0"/>
            </a:br>
            <a:r>
              <a:rPr lang="en-US" altLang="en-US" sz="2000" dirty="0" smtClean="0"/>
              <a:t>with lead </a:t>
            </a:r>
            <a:r>
              <a:rPr lang="en-US" altLang="en-US" sz="2000" dirty="0"/>
              <a:t>and steel to confine scattered </a:t>
            </a:r>
            <a:r>
              <a:rPr lang="en-US" altLang="en-US" sz="2000" dirty="0" smtClean="0"/>
              <a:t>radiation </a:t>
            </a:r>
            <a:r>
              <a:rPr lang="en-US" altLang="en-US" sz="2000" dirty="0"/>
              <a:t>within the hutch </a:t>
            </a:r>
          </a:p>
        </p:txBody>
      </p:sp>
      <p:sp>
        <p:nvSpPr>
          <p:cNvPr id="5" name="Rectangle 2"/>
          <p:cNvSpPr>
            <a:spLocks noGrp="1" noChangeArrowheads="1"/>
          </p:cNvSpPr>
          <p:nvPr>
            <p:ph type="title"/>
          </p:nvPr>
        </p:nvSpPr>
        <p:spPr>
          <a:xfrm>
            <a:off x="119271" y="152400"/>
            <a:ext cx="8875642" cy="685800"/>
          </a:xfrm>
        </p:spPr>
        <p:txBody>
          <a:bodyPr>
            <a:normAutofit fontScale="90000"/>
          </a:bodyPr>
          <a:lstStyle/>
          <a:p>
            <a:pPr>
              <a:defRPr/>
            </a:pPr>
            <a:r>
              <a:rPr lang="en-US" dirty="0"/>
              <a:t>Radiological </a:t>
            </a:r>
            <a:r>
              <a:rPr lang="en-US" dirty="0" smtClean="0"/>
              <a:t>Hazards: Shielding &amp; Control</a:t>
            </a:r>
          </a:p>
        </p:txBody>
      </p:sp>
      <p:pic>
        <p:nvPicPr>
          <p:cNvPr id="6"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b="15591"/>
          <a:stretch/>
        </p:blipFill>
        <p:spPr bwMode="auto">
          <a:xfrm>
            <a:off x="5027922" y="2574236"/>
            <a:ext cx="3966991" cy="235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p:cNvSpPr>
            <a:spLocks/>
          </p:cNvSpPr>
          <p:nvPr/>
        </p:nvSpPr>
        <p:spPr>
          <a:xfrm>
            <a:off x="0" y="6492875"/>
            <a:ext cx="2133600" cy="365125"/>
          </a:xfrm>
          <a:prstGeom prst="rect">
            <a:avLst/>
          </a:prstGeom>
        </p:spPr>
        <p:txBody>
          <a:bodyPr/>
          <a:lstStyle/>
          <a:p>
            <a:fld id="{2066355A-084C-D24E-9AD2-7E4FC41EA627}" type="slidenum">
              <a:rPr lang="en-US" smtClean="0"/>
              <a:t>30</a:t>
            </a:fld>
            <a:endParaRPr lang="en-US" dirty="0"/>
          </a:p>
        </p:txBody>
      </p:sp>
      <p:cxnSp>
        <p:nvCxnSpPr>
          <p:cNvPr id="4" name="Straight Arrow Connector 3"/>
          <p:cNvCxnSpPr/>
          <p:nvPr/>
        </p:nvCxnSpPr>
        <p:spPr>
          <a:xfrm>
            <a:off x="1987826" y="2574236"/>
            <a:ext cx="3995531" cy="12722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flipV="1">
            <a:off x="4721087" y="4124739"/>
            <a:ext cx="2047461" cy="1093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172560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0414" y="1843963"/>
            <a:ext cx="6061701" cy="1895973"/>
          </a:xfrm>
        </p:spPr>
        <p:txBody>
          <a:bodyPr>
            <a:normAutofit/>
          </a:bodyPr>
          <a:lstStyle/>
          <a:p>
            <a:pPr marL="0" indent="0" algn="r">
              <a:buNone/>
            </a:pPr>
            <a:r>
              <a:rPr lang="en-CA" sz="2400" dirty="0" smtClean="0"/>
              <a:t>If you are in a beamline hutch or inside the rings and </a:t>
            </a:r>
            <a:r>
              <a:rPr lang="en-CA" sz="2400" dirty="0" smtClean="0">
                <a:solidFill>
                  <a:srgbClr val="C00000"/>
                </a:solidFill>
              </a:rPr>
              <a:t>hear a loud buzzer with a red flashing light</a:t>
            </a:r>
            <a:r>
              <a:rPr lang="en-CA" sz="2400" dirty="0" smtClean="0"/>
              <a:t>, that means that someone is locking that area and </a:t>
            </a:r>
            <a:r>
              <a:rPr lang="en-CA" sz="2800" b="1" dirty="0">
                <a:solidFill>
                  <a:srgbClr val="C00000"/>
                </a:solidFill>
              </a:rPr>
              <a:t>you need to get out</a:t>
            </a:r>
            <a:r>
              <a:rPr lang="en-CA" sz="2400" dirty="0" smtClean="0"/>
              <a:t>. </a:t>
            </a:r>
          </a:p>
        </p:txBody>
      </p:sp>
      <p:sp>
        <p:nvSpPr>
          <p:cNvPr id="4" name="Rectangle 2"/>
          <p:cNvSpPr>
            <a:spLocks noGrp="1" noChangeArrowheads="1"/>
          </p:cNvSpPr>
          <p:nvPr>
            <p:ph type="title"/>
          </p:nvPr>
        </p:nvSpPr>
        <p:spPr>
          <a:xfrm>
            <a:off x="119271" y="281608"/>
            <a:ext cx="8875642" cy="685800"/>
          </a:xfrm>
        </p:spPr>
        <p:txBody>
          <a:bodyPr>
            <a:normAutofit fontScale="90000"/>
          </a:bodyPr>
          <a:lstStyle/>
          <a:p>
            <a:pPr>
              <a:defRPr/>
            </a:pPr>
            <a:r>
              <a:rPr lang="en-US" dirty="0"/>
              <a:t>Radiological </a:t>
            </a:r>
            <a:r>
              <a:rPr lang="en-US" dirty="0" smtClean="0"/>
              <a:t>Hazards: </a:t>
            </a:r>
            <a:r>
              <a:rPr lang="en-US" dirty="0"/>
              <a:t>Emergency Exit</a:t>
            </a:r>
          </a:p>
        </p:txBody>
      </p:sp>
      <p:sp>
        <p:nvSpPr>
          <p:cNvPr id="2" name="TextBox 1"/>
          <p:cNvSpPr txBox="1"/>
          <p:nvPr/>
        </p:nvSpPr>
        <p:spPr>
          <a:xfrm>
            <a:off x="-14908" y="1084936"/>
            <a:ext cx="9144000" cy="523220"/>
          </a:xfrm>
          <a:prstGeom prst="rect">
            <a:avLst/>
          </a:prstGeom>
          <a:noFill/>
        </p:spPr>
        <p:txBody>
          <a:bodyPr wrap="square" rtlCol="0">
            <a:spAutoFit/>
          </a:bodyPr>
          <a:lstStyle/>
          <a:p>
            <a:pPr algn="ctr"/>
            <a:r>
              <a:rPr lang="en-CA" sz="2800" i="1" dirty="0">
                <a:solidFill>
                  <a:srgbClr val="C00000"/>
                </a:solidFill>
                <a:effectLst>
                  <a:outerShdw blurRad="38100" dist="38100" dir="2700000" algn="tl">
                    <a:srgbClr val="000000">
                      <a:alpha val="43137"/>
                    </a:srgbClr>
                  </a:outerShdw>
                </a:effectLst>
              </a:rPr>
              <a:t>You should never be without an escort in a controlled area. </a:t>
            </a:r>
          </a:p>
        </p:txBody>
      </p:sp>
      <p:sp>
        <p:nvSpPr>
          <p:cNvPr id="10" name="Slide Number Placeholder 9"/>
          <p:cNvSpPr>
            <a:spLocks/>
          </p:cNvSpPr>
          <p:nvPr/>
        </p:nvSpPr>
        <p:spPr>
          <a:xfrm>
            <a:off x="0" y="6492875"/>
            <a:ext cx="2133600" cy="365125"/>
          </a:xfrm>
          <a:prstGeom prst="rect">
            <a:avLst/>
          </a:prstGeom>
        </p:spPr>
        <p:txBody>
          <a:bodyPr/>
          <a:lstStyle/>
          <a:p>
            <a:fld id="{2066355A-084C-D24E-9AD2-7E4FC41EA627}" type="slidenum">
              <a:rPr lang="en-US" smtClean="0"/>
              <a:t>31</a:t>
            </a:fld>
            <a:endParaRPr lang="en-US" dirty="0"/>
          </a:p>
        </p:txBody>
      </p:sp>
      <p:sp>
        <p:nvSpPr>
          <p:cNvPr id="11" name="Content Placeholder 2"/>
          <p:cNvSpPr txBox="1">
            <a:spLocks/>
          </p:cNvSpPr>
          <p:nvPr/>
        </p:nvSpPr>
        <p:spPr>
          <a:xfrm>
            <a:off x="5820697" y="3856018"/>
            <a:ext cx="3029652" cy="1873704"/>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CA" sz="2000" dirty="0" smtClean="0"/>
              <a:t>If the door doesn’t open immediately, you may have to push </a:t>
            </a:r>
            <a:r>
              <a:rPr lang="en-CA" sz="2000" b="1" dirty="0" smtClean="0">
                <a:effectLst>
                  <a:outerShdw blurRad="38100" dist="38100" dir="2700000" algn="tl">
                    <a:srgbClr val="000000">
                      <a:alpha val="43137"/>
                    </a:srgbClr>
                  </a:outerShdw>
                </a:effectLst>
              </a:rPr>
              <a:t>the green exit button</a:t>
            </a:r>
            <a:r>
              <a:rPr lang="en-CA" sz="2000" b="1" dirty="0" smtClean="0"/>
              <a:t> </a:t>
            </a:r>
            <a:r>
              <a:rPr lang="en-CA" sz="2000" dirty="0" smtClean="0"/>
              <a:t>beside </a:t>
            </a:r>
            <a:r>
              <a:rPr lang="en-CA" sz="2000" dirty="0"/>
              <a:t/>
            </a:r>
            <a:br>
              <a:rPr lang="en-CA" sz="2000" dirty="0"/>
            </a:br>
            <a:r>
              <a:rPr lang="en-CA" sz="2000" dirty="0" smtClean="0"/>
              <a:t>the door.</a:t>
            </a: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23873" r="20380"/>
          <a:stretch/>
        </p:blipFill>
        <p:spPr>
          <a:xfrm rot="5400000">
            <a:off x="7598518" y="4869937"/>
            <a:ext cx="1320353" cy="1336383"/>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0493" t="16913" r="23087" b="26626"/>
          <a:stretch/>
        </p:blipFill>
        <p:spPr>
          <a:xfrm rot="5400000">
            <a:off x="-262365" y="3562155"/>
            <a:ext cx="2497709" cy="1592405"/>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8765" t="17244" r="36667" b="11646"/>
          <a:stretch/>
        </p:blipFill>
        <p:spPr>
          <a:xfrm rot="5400000">
            <a:off x="6657025" y="1659363"/>
            <a:ext cx="1778666" cy="2128486"/>
          </a:xfrm>
          <a:prstGeom prst="rect">
            <a:avLst/>
          </a:prstGeom>
        </p:spPr>
      </p:pic>
      <p:sp>
        <p:nvSpPr>
          <p:cNvPr id="7" name="TextBox 6"/>
          <p:cNvSpPr txBox="1"/>
          <p:nvPr/>
        </p:nvSpPr>
        <p:spPr>
          <a:xfrm>
            <a:off x="1430242" y="4304793"/>
            <a:ext cx="3406163" cy="1569660"/>
          </a:xfrm>
          <a:prstGeom prst="leftArrowCallout">
            <a:avLst>
              <a:gd name="adj1" fmla="val 25000"/>
              <a:gd name="adj2" fmla="val 24041"/>
              <a:gd name="adj3" fmla="val 25000"/>
              <a:gd name="adj4" fmla="val 83474"/>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2400" dirty="0" smtClean="0">
                <a:solidFill>
                  <a:srgbClr val="C00000"/>
                </a:solidFill>
                <a:effectLst>
                  <a:outerShdw blurRad="38100" dist="38100" dir="2700000" algn="tl">
                    <a:srgbClr val="000000">
                      <a:alpha val="43137"/>
                    </a:srgbClr>
                  </a:outerShdw>
                </a:effectLst>
              </a:rPr>
              <a:t>Push </a:t>
            </a:r>
            <a:r>
              <a:rPr lang="en-CA" sz="2400" dirty="0">
                <a:solidFill>
                  <a:srgbClr val="C00000"/>
                </a:solidFill>
                <a:effectLst>
                  <a:outerShdw blurRad="38100" dist="38100" dir="2700000" algn="tl">
                    <a:srgbClr val="000000">
                      <a:alpha val="43137"/>
                    </a:srgbClr>
                  </a:outerShdw>
                </a:effectLst>
              </a:rPr>
              <a:t>the big red emergency off button, exit the area and find </a:t>
            </a:r>
            <a:r>
              <a:rPr lang="en-CA" sz="2400" dirty="0" smtClean="0">
                <a:solidFill>
                  <a:srgbClr val="C00000"/>
                </a:solidFill>
                <a:effectLst>
                  <a:outerShdw blurRad="38100" dist="38100" dir="2700000" algn="tl">
                    <a:srgbClr val="000000">
                      <a:alpha val="43137"/>
                    </a:srgbClr>
                  </a:outerShdw>
                </a:effectLst>
              </a:rPr>
              <a:t>a supervisor</a:t>
            </a:r>
            <a:r>
              <a:rPr lang="en-CA" sz="2400" dirty="0">
                <a:solidFill>
                  <a:srgbClr val="C00000"/>
                </a:solidFill>
                <a:effectLst>
                  <a:outerShdw blurRad="38100" dist="38100" dir="2700000" algn="tl">
                    <a:srgbClr val="000000">
                      <a:alpha val="43137"/>
                    </a:srgbClr>
                  </a:outerShdw>
                </a:effectLst>
              </a:rPr>
              <a:t>. </a:t>
            </a:r>
          </a:p>
        </p:txBody>
      </p:sp>
      <p:sp>
        <p:nvSpPr>
          <p:cNvPr id="5" name="Oval 4"/>
          <p:cNvSpPr/>
          <p:nvPr/>
        </p:nvSpPr>
        <p:spPr>
          <a:xfrm>
            <a:off x="1791138" y="3856018"/>
            <a:ext cx="544769" cy="54503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600" dirty="0" smtClean="0">
                <a:ln w="0"/>
                <a:solidFill>
                  <a:schemeClr val="tx1"/>
                </a:solidFill>
                <a:effectLst>
                  <a:outerShdw blurRad="38100" dist="19050" dir="2700000" algn="tl" rotWithShape="0">
                    <a:schemeClr val="dk1">
                      <a:alpha val="40000"/>
                    </a:schemeClr>
                  </a:outerShdw>
                </a:effectLst>
              </a:rPr>
              <a:t>1</a:t>
            </a:r>
            <a:r>
              <a:rPr lang="en-CA" sz="1600" baseline="30000" dirty="0" smtClean="0">
                <a:ln w="0"/>
                <a:solidFill>
                  <a:schemeClr val="tx1"/>
                </a:solidFill>
                <a:effectLst>
                  <a:outerShdw blurRad="38100" dist="19050" dir="2700000" algn="tl" rotWithShape="0">
                    <a:schemeClr val="dk1">
                      <a:alpha val="40000"/>
                    </a:schemeClr>
                  </a:outerShdw>
                </a:effectLst>
              </a:rPr>
              <a:t>st</a:t>
            </a:r>
            <a:r>
              <a:rPr lang="en-CA" dirty="0" smtClean="0">
                <a:ln w="0"/>
                <a:solidFill>
                  <a:schemeClr val="tx1"/>
                </a:solidFill>
                <a:effectLst>
                  <a:outerShdw blurRad="38100" dist="19050" dir="2700000" algn="tl" rotWithShape="0">
                    <a:schemeClr val="dk1">
                      <a:alpha val="40000"/>
                    </a:schemeClr>
                  </a:outerShdw>
                </a:effectLst>
              </a:rPr>
              <a:t> </a:t>
            </a:r>
            <a:endParaRPr lang="en-CA" dirty="0">
              <a:ln w="0"/>
              <a:solidFill>
                <a:schemeClr val="tx1"/>
              </a:solidFill>
              <a:effectLst>
                <a:outerShdw blurRad="38100" dist="19050" dir="2700000" algn="tl" rotWithShape="0">
                  <a:schemeClr val="dk1">
                    <a:alpha val="40000"/>
                  </a:schemeClr>
                </a:outerShdw>
              </a:effectLst>
            </a:endParaRPr>
          </a:p>
        </p:txBody>
      </p:sp>
      <p:sp>
        <p:nvSpPr>
          <p:cNvPr id="13" name="Oval 12"/>
          <p:cNvSpPr/>
          <p:nvPr/>
        </p:nvSpPr>
        <p:spPr>
          <a:xfrm>
            <a:off x="5178174" y="3664545"/>
            <a:ext cx="695160" cy="622904"/>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600" dirty="0" smtClean="0">
                <a:ln w="0"/>
                <a:solidFill>
                  <a:schemeClr val="tx1"/>
                </a:solidFill>
                <a:effectLst>
                  <a:outerShdw blurRad="38100" dist="19050" dir="2700000" algn="tl" rotWithShape="0">
                    <a:schemeClr val="dk1">
                      <a:alpha val="40000"/>
                    </a:schemeClr>
                  </a:outerShdw>
                </a:effectLst>
              </a:rPr>
              <a:t>2</a:t>
            </a:r>
            <a:r>
              <a:rPr lang="en-CA" sz="1600" baseline="30000" dirty="0" smtClean="0">
                <a:ln w="0"/>
                <a:solidFill>
                  <a:schemeClr val="tx1"/>
                </a:solidFill>
                <a:effectLst>
                  <a:outerShdw blurRad="38100" dist="19050" dir="2700000" algn="tl" rotWithShape="0">
                    <a:schemeClr val="dk1">
                      <a:alpha val="40000"/>
                    </a:schemeClr>
                  </a:outerShdw>
                </a:effectLst>
              </a:rPr>
              <a:t>nd</a:t>
            </a:r>
            <a:r>
              <a:rPr lang="en-CA" sz="1600" dirty="0" smtClean="0">
                <a:ln w="0"/>
                <a:solidFill>
                  <a:schemeClr val="tx1"/>
                </a:solidFill>
                <a:effectLst>
                  <a:outerShdw blurRad="38100" dist="19050" dir="2700000" algn="tl" rotWithShape="0">
                    <a:schemeClr val="dk1">
                      <a:alpha val="40000"/>
                    </a:schemeClr>
                  </a:outerShdw>
                </a:effectLst>
              </a:rPr>
              <a:t> </a:t>
            </a:r>
            <a:endParaRPr lang="en-CA" sz="16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181909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CA" dirty="0" smtClean="0"/>
              <a:t>Biological Hazards</a:t>
            </a:r>
          </a:p>
        </p:txBody>
      </p:sp>
      <p:sp>
        <p:nvSpPr>
          <p:cNvPr id="51203" name="Content Placeholder 2"/>
          <p:cNvSpPr>
            <a:spLocks noGrp="1"/>
          </p:cNvSpPr>
          <p:nvPr>
            <p:ph idx="1"/>
          </p:nvPr>
        </p:nvSpPr>
        <p:spPr>
          <a:xfrm>
            <a:off x="228600" y="1314993"/>
            <a:ext cx="5777185" cy="4948021"/>
          </a:xfrm>
        </p:spPr>
        <p:txBody>
          <a:bodyPr>
            <a:normAutofit/>
          </a:bodyPr>
          <a:lstStyle/>
          <a:p>
            <a:pPr eaLnBrk="1" hangingPunct="1">
              <a:buFontTx/>
              <a:buNone/>
            </a:pPr>
            <a:r>
              <a:rPr lang="en-US" altLang="en-US" sz="2000" dirty="0"/>
              <a:t>A Biohazard is defined as:</a:t>
            </a:r>
          </a:p>
          <a:p>
            <a:pPr eaLnBrk="1" hangingPunct="1"/>
            <a:r>
              <a:rPr lang="en-US" altLang="en-US" sz="2000" dirty="0" smtClean="0"/>
              <a:t>Microorganisms/microbes (like viruses), </a:t>
            </a:r>
            <a:r>
              <a:rPr lang="en-US" altLang="en-US" sz="2000" dirty="0"/>
              <a:t>with infectious potential for humans, animals or living entities in the environment.  </a:t>
            </a:r>
          </a:p>
          <a:p>
            <a:pPr eaLnBrk="1" hangingPunct="1"/>
            <a:r>
              <a:rPr lang="en-US" altLang="en-US" sz="2000" dirty="0"/>
              <a:t>Materials that may harbor biohazardous materials </a:t>
            </a:r>
            <a:r>
              <a:rPr lang="en-US" altLang="en-US" sz="2000" dirty="0" smtClean="0"/>
              <a:t>must </a:t>
            </a:r>
            <a:r>
              <a:rPr lang="en-US" altLang="en-US" sz="2000" dirty="0"/>
              <a:t>also be considered a </a:t>
            </a:r>
            <a:r>
              <a:rPr lang="en-US" altLang="en-US" sz="2000" dirty="0" smtClean="0"/>
              <a:t>Biohazard </a:t>
            </a:r>
            <a:r>
              <a:rPr lang="en-US" altLang="en-US" sz="2000" dirty="0"/>
              <a:t>(such as blood or body fluids</a:t>
            </a:r>
            <a:r>
              <a:rPr lang="en-US" altLang="en-US" sz="2000" dirty="0" smtClean="0"/>
              <a:t>).</a:t>
            </a:r>
          </a:p>
          <a:p>
            <a:pPr eaLnBrk="1" hangingPunct="1"/>
            <a:endParaRPr lang="en-US" altLang="en-US" sz="800" dirty="0"/>
          </a:p>
          <a:p>
            <a:r>
              <a:rPr lang="en-CA" altLang="en-US" sz="2000" dirty="0"/>
              <a:t>Biohazard signs are posted on entries to areas where biohazardous </a:t>
            </a:r>
            <a:r>
              <a:rPr lang="en-CA" altLang="en-US" sz="2000" dirty="0" smtClean="0"/>
              <a:t>materials </a:t>
            </a:r>
            <a:r>
              <a:rPr lang="en-CA" altLang="en-US" sz="2000" dirty="0"/>
              <a:t>are in use.</a:t>
            </a:r>
          </a:p>
          <a:p>
            <a:endParaRPr lang="en-CA" altLang="en-US" sz="900" dirty="0"/>
          </a:p>
          <a:p>
            <a:r>
              <a:rPr lang="en-CA" altLang="en-US" sz="2400" dirty="0">
                <a:solidFill>
                  <a:srgbClr val="FF0000"/>
                </a:solidFill>
                <a:effectLst>
                  <a:outerShdw blurRad="38100" dist="38100" dir="2700000" algn="tl">
                    <a:srgbClr val="000000">
                      <a:alpha val="43137"/>
                    </a:srgbClr>
                  </a:outerShdw>
                </a:effectLst>
              </a:rPr>
              <a:t>Avoid these restricted areas unless you have specific instructions and appropriate supervision.</a:t>
            </a:r>
          </a:p>
          <a:p>
            <a:pPr eaLnBrk="1" hangingPunct="1"/>
            <a:endParaRPr lang="en-US" altLang="en-US" sz="2400" dirty="0"/>
          </a:p>
          <a:p>
            <a:pPr eaLnBrk="1" hangingPunct="1"/>
            <a:endParaRPr lang="en-CA" altLang="en-US" sz="2800" dirty="0"/>
          </a:p>
        </p:txBody>
      </p:sp>
      <p:pic>
        <p:nvPicPr>
          <p:cNvPr id="4" name="Picture 3" descr="Signs 013.jpg"/>
          <p:cNvPicPr>
            <a:picLocks noChangeAspect="1"/>
          </p:cNvPicPr>
          <p:nvPr/>
        </p:nvPicPr>
        <p:blipFill>
          <a:blip r:embed="rId2">
            <a:extLst>
              <a:ext uri="{28A0092B-C50C-407E-A947-70E740481C1C}">
                <a14:useLocalDpi xmlns:a14="http://schemas.microsoft.com/office/drawing/2010/main" val="0"/>
              </a:ext>
            </a:extLst>
          </a:blip>
          <a:srcRect l="1666" t="10001" r="3333" b="6667"/>
          <a:stretch>
            <a:fillRect/>
          </a:stretch>
        </p:blipFill>
        <p:spPr bwMode="auto">
          <a:xfrm>
            <a:off x="6005785" y="1529852"/>
            <a:ext cx="2906712" cy="38227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Slide Number Placeholder 5"/>
          <p:cNvSpPr>
            <a:spLocks/>
          </p:cNvSpPr>
          <p:nvPr/>
        </p:nvSpPr>
        <p:spPr>
          <a:xfrm>
            <a:off x="0" y="6487873"/>
            <a:ext cx="2133600" cy="365125"/>
          </a:xfrm>
          <a:prstGeom prst="rect">
            <a:avLst/>
          </a:prstGeom>
        </p:spPr>
        <p:txBody>
          <a:bodyPr/>
          <a:lstStyle/>
          <a:p>
            <a:fld id="{2066355A-084C-D24E-9AD2-7E4FC41EA627}" type="slidenum">
              <a:rPr lang="en-US" smtClean="0"/>
              <a:t>32</a:t>
            </a:fld>
            <a:endParaRPr lang="en-US" dirty="0"/>
          </a:p>
        </p:txBody>
      </p:sp>
    </p:spTree>
    <p:extLst>
      <p:ext uri="{BB962C8B-B14F-4D97-AF65-F5344CB8AC3E}">
        <p14:creationId xmlns:p14="http://schemas.microsoft.com/office/powerpoint/2010/main" val="41003818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6" name="Rectangle 1030"/>
          <p:cNvSpPr>
            <a:spLocks noGrp="1" noChangeArrowheads="1"/>
          </p:cNvSpPr>
          <p:nvPr>
            <p:ph type="title"/>
          </p:nvPr>
        </p:nvSpPr>
        <p:spPr>
          <a:xfrm>
            <a:off x="121920" y="0"/>
            <a:ext cx="8865326" cy="914400"/>
          </a:xfrm>
        </p:spPr>
        <p:txBody>
          <a:bodyPr>
            <a:normAutofit fontScale="90000"/>
          </a:bodyPr>
          <a:lstStyle/>
          <a:p>
            <a:pPr eaLnBrk="1" hangingPunct="1">
              <a:defRPr/>
            </a:pPr>
            <a:r>
              <a:rPr lang="en-US" dirty="0"/>
              <a:t> Chemical Hazards – </a:t>
            </a:r>
            <a:r>
              <a:rPr lang="en-US" dirty="0" smtClean="0"/>
              <a:t>WHMIS </a:t>
            </a:r>
            <a:r>
              <a:rPr lang="en-US" dirty="0"/>
              <a:t>Awareness</a:t>
            </a:r>
          </a:p>
        </p:txBody>
      </p:sp>
      <p:sp>
        <p:nvSpPr>
          <p:cNvPr id="49155" name="Rectangle 1031"/>
          <p:cNvSpPr>
            <a:spLocks noGrp="1" noChangeArrowheads="1"/>
          </p:cNvSpPr>
          <p:nvPr>
            <p:ph idx="1"/>
          </p:nvPr>
        </p:nvSpPr>
        <p:spPr>
          <a:xfrm>
            <a:off x="121921" y="914425"/>
            <a:ext cx="8865326" cy="4525963"/>
          </a:xfrm>
        </p:spPr>
        <p:txBody>
          <a:bodyPr>
            <a:normAutofit/>
          </a:bodyPr>
          <a:lstStyle/>
          <a:p>
            <a:pPr eaLnBrk="1" hangingPunct="1"/>
            <a:r>
              <a:rPr lang="en-US" altLang="en-US" sz="2000" dirty="0"/>
              <a:t>WHMIS stands for Workplace Hazardous Material Information System. </a:t>
            </a:r>
            <a:endParaRPr lang="en-US" altLang="en-US" sz="2000" dirty="0" smtClean="0"/>
          </a:p>
          <a:p>
            <a:pPr eaLnBrk="1" hangingPunct="1"/>
            <a:r>
              <a:rPr lang="en-US" altLang="en-US" sz="2000" dirty="0" smtClean="0"/>
              <a:t>It </a:t>
            </a:r>
            <a:r>
              <a:rPr lang="en-US" altLang="en-US" sz="2000" dirty="0"/>
              <a:t>is designed to </a:t>
            </a:r>
            <a:r>
              <a:rPr lang="en-US" altLang="en-US" sz="2000" dirty="0" smtClean="0"/>
              <a:t>communicate information </a:t>
            </a:r>
            <a:r>
              <a:rPr lang="en-US" altLang="en-US" sz="2000" dirty="0"/>
              <a:t>about hazardous </a:t>
            </a:r>
            <a:r>
              <a:rPr lang="en-US" altLang="en-US" sz="2000" dirty="0" smtClean="0"/>
              <a:t>materials</a:t>
            </a:r>
            <a:r>
              <a:rPr lang="en-US" altLang="en-US" sz="2000" dirty="0" smtClean="0">
                <a:solidFill>
                  <a:srgbClr val="00B050"/>
                </a:solidFill>
              </a:rPr>
              <a:t>.</a:t>
            </a:r>
            <a:r>
              <a:rPr lang="en-US" altLang="en-US" sz="2000" dirty="0" smtClean="0"/>
              <a:t> </a:t>
            </a:r>
          </a:p>
          <a:p>
            <a:pPr eaLnBrk="1" hangingPunct="1"/>
            <a:r>
              <a:rPr lang="en-US" altLang="en-US" sz="2000" dirty="0" smtClean="0"/>
              <a:t>You need to recognize when you have been given permission to work with something that has been classified as hazardous, wear protective equipment, and follow instructions. </a:t>
            </a:r>
            <a:endParaRPr lang="en-US" altLang="en-US" sz="2000" dirty="0"/>
          </a:p>
          <a:p>
            <a:pPr eaLnBrk="1" hangingPunct="1"/>
            <a:endParaRPr lang="en-US" altLang="en-US" sz="2000" dirty="0"/>
          </a:p>
        </p:txBody>
      </p:sp>
      <p:sp>
        <p:nvSpPr>
          <p:cNvPr id="3" name="TextBox 2"/>
          <p:cNvSpPr txBox="1"/>
          <p:nvPr/>
        </p:nvSpPr>
        <p:spPr>
          <a:xfrm>
            <a:off x="4342029" y="2590470"/>
            <a:ext cx="4493419" cy="3600986"/>
          </a:xfrm>
          <a:prstGeom prst="rect">
            <a:avLst/>
          </a:prstGeom>
          <a:noFill/>
          <a:ln w="57150">
            <a:solidFill>
              <a:srgbClr val="C00000"/>
            </a:solidFill>
            <a:prstDash val="lgDash"/>
          </a:ln>
        </p:spPr>
        <p:txBody>
          <a:bodyPr wrap="square" rtlCol="0">
            <a:spAutoFit/>
          </a:bodyPr>
          <a:lstStyle/>
          <a:p>
            <a:r>
              <a:rPr lang="en-CA" sz="2200" dirty="0">
                <a:solidFill>
                  <a:srgbClr val="FF0000"/>
                </a:solidFill>
                <a:effectLst>
                  <a:outerShdw blurRad="38100" dist="38100" dir="2700000" algn="tl">
                    <a:srgbClr val="000000">
                      <a:alpha val="43137"/>
                    </a:srgbClr>
                  </a:outerShdw>
                </a:effectLst>
              </a:rPr>
              <a:t>When you see </a:t>
            </a:r>
            <a:r>
              <a:rPr lang="en-CA" sz="2200" dirty="0" smtClean="0">
                <a:solidFill>
                  <a:srgbClr val="FF0000"/>
                </a:solidFill>
                <a:effectLst>
                  <a:outerShdw blurRad="38100" dist="38100" dir="2700000" algn="tl">
                    <a:srgbClr val="000000">
                      <a:alpha val="43137"/>
                    </a:srgbClr>
                  </a:outerShdw>
                </a:effectLst>
              </a:rPr>
              <a:t>a controlled </a:t>
            </a:r>
            <a:r>
              <a:rPr lang="en-CA" sz="2200" dirty="0">
                <a:solidFill>
                  <a:srgbClr val="FF0000"/>
                </a:solidFill>
                <a:effectLst>
                  <a:outerShdw blurRad="38100" dist="38100" dir="2700000" algn="tl">
                    <a:srgbClr val="000000">
                      <a:alpha val="43137"/>
                    </a:srgbClr>
                  </a:outerShdw>
                </a:effectLst>
              </a:rPr>
              <a:t>WHMIS </a:t>
            </a:r>
            <a:r>
              <a:rPr lang="en-CA" sz="2200" dirty="0" smtClean="0">
                <a:solidFill>
                  <a:srgbClr val="FF0000"/>
                </a:solidFill>
                <a:effectLst>
                  <a:outerShdw blurRad="38100" dist="38100" dir="2700000" algn="tl">
                    <a:srgbClr val="000000">
                      <a:alpha val="43137"/>
                    </a:srgbClr>
                  </a:outerShdw>
                </a:effectLst>
              </a:rPr>
              <a:t>label (examples are shown), </a:t>
            </a:r>
            <a:r>
              <a:rPr lang="en-CA" sz="2200" dirty="0">
                <a:solidFill>
                  <a:srgbClr val="FF0000"/>
                </a:solidFill>
                <a:effectLst>
                  <a:outerShdw blurRad="38100" dist="38100" dir="2700000" algn="tl">
                    <a:srgbClr val="000000">
                      <a:alpha val="43137"/>
                    </a:srgbClr>
                  </a:outerShdw>
                </a:effectLst>
              </a:rPr>
              <a:t>know that those items are hazardous and </a:t>
            </a:r>
            <a:r>
              <a:rPr lang="en-CA" sz="2200" u="sng" dirty="0">
                <a:solidFill>
                  <a:srgbClr val="FF0000"/>
                </a:solidFill>
                <a:effectLst>
                  <a:outerShdw blurRad="38100" dist="38100" dir="2700000" algn="tl">
                    <a:srgbClr val="000000">
                      <a:alpha val="43137"/>
                    </a:srgbClr>
                  </a:outerShdw>
                </a:effectLst>
              </a:rPr>
              <a:t>do not touch</a:t>
            </a:r>
            <a:r>
              <a:rPr lang="en-CA" sz="2200" dirty="0">
                <a:solidFill>
                  <a:srgbClr val="FF0000"/>
                </a:solidFill>
                <a:effectLst>
                  <a:outerShdw blurRad="38100" dist="38100" dir="2700000" algn="tl">
                    <a:srgbClr val="000000">
                      <a:alpha val="43137"/>
                    </a:srgbClr>
                  </a:outerShdw>
                </a:effectLst>
              </a:rPr>
              <a:t> </a:t>
            </a:r>
            <a:r>
              <a:rPr lang="en-CA" sz="2200" dirty="0" smtClean="0">
                <a:solidFill>
                  <a:srgbClr val="FF0000"/>
                </a:solidFill>
                <a:effectLst>
                  <a:outerShdw blurRad="38100" dist="38100" dir="2700000" algn="tl">
                    <a:srgbClr val="000000">
                      <a:alpha val="43137"/>
                    </a:srgbClr>
                  </a:outerShdw>
                </a:effectLst>
              </a:rPr>
              <a:t>unless </a:t>
            </a:r>
            <a:r>
              <a:rPr lang="en-CA" sz="2200" dirty="0">
                <a:solidFill>
                  <a:srgbClr val="FF0000"/>
                </a:solidFill>
                <a:effectLst>
                  <a:outerShdw blurRad="38100" dist="38100" dir="2700000" algn="tl">
                    <a:srgbClr val="000000">
                      <a:alpha val="43137"/>
                    </a:srgbClr>
                  </a:outerShdw>
                </a:effectLst>
              </a:rPr>
              <a:t>you have </a:t>
            </a:r>
            <a:r>
              <a:rPr lang="en-CA" sz="2200" b="1" u="sng" dirty="0">
                <a:solidFill>
                  <a:srgbClr val="FF0000"/>
                </a:solidFill>
                <a:effectLst>
                  <a:outerShdw blurRad="38100" dist="38100" dir="2700000" algn="tl">
                    <a:srgbClr val="000000">
                      <a:alpha val="43137"/>
                    </a:srgbClr>
                  </a:outerShdw>
                </a:effectLst>
              </a:rPr>
              <a:t>specific </a:t>
            </a:r>
            <a:r>
              <a:rPr lang="en-CA" sz="2200" b="1" u="sng" dirty="0" smtClean="0">
                <a:solidFill>
                  <a:srgbClr val="FF0000"/>
                </a:solidFill>
                <a:effectLst>
                  <a:outerShdw blurRad="38100" dist="38100" dir="2700000" algn="tl">
                    <a:srgbClr val="000000">
                      <a:alpha val="43137"/>
                    </a:srgbClr>
                  </a:outerShdw>
                </a:effectLst>
              </a:rPr>
              <a:t>instructions </a:t>
            </a:r>
            <a:r>
              <a:rPr lang="en-CA" sz="2200" b="1" u="sng" dirty="0">
                <a:solidFill>
                  <a:srgbClr val="FF0000"/>
                </a:solidFill>
                <a:effectLst>
                  <a:outerShdw blurRad="38100" dist="38100" dir="2700000" algn="tl">
                    <a:srgbClr val="000000">
                      <a:alpha val="43137"/>
                    </a:srgbClr>
                  </a:outerShdw>
                </a:effectLst>
              </a:rPr>
              <a:t>from your </a:t>
            </a:r>
            <a:r>
              <a:rPr lang="en-CA" sz="2200" b="1" u="sng" dirty="0" smtClean="0">
                <a:solidFill>
                  <a:srgbClr val="FF0000"/>
                </a:solidFill>
                <a:effectLst>
                  <a:outerShdw blurRad="38100" dist="38100" dir="2700000" algn="tl">
                    <a:srgbClr val="000000">
                      <a:alpha val="43137"/>
                    </a:srgbClr>
                  </a:outerShdw>
                </a:effectLst>
              </a:rPr>
              <a:t>supervisors to do so and are </a:t>
            </a:r>
            <a:r>
              <a:rPr lang="en-CA" sz="2200" b="1" u="sng" dirty="0">
                <a:solidFill>
                  <a:srgbClr val="FF0000"/>
                </a:solidFill>
                <a:effectLst>
                  <a:outerShdw blurRad="38100" dist="38100" dir="2700000" algn="tl">
                    <a:srgbClr val="000000">
                      <a:alpha val="43137"/>
                    </a:srgbClr>
                  </a:outerShdw>
                </a:effectLst>
              </a:rPr>
              <a:t>wearing</a:t>
            </a:r>
            <a:r>
              <a:rPr lang="en-CA" sz="2200" b="1" u="sng" dirty="0">
                <a:solidFill>
                  <a:srgbClr val="FF0000"/>
                </a:solidFill>
                <a:effectLst>
                  <a:outerShdw blurRad="38100" dist="38100" dir="2700000" algn="tl">
                    <a:srgbClr val="000000">
                      <a:alpha val="43137"/>
                    </a:srgbClr>
                  </a:outerShdw>
                </a:effectLst>
              </a:rPr>
              <a:t> personal </a:t>
            </a:r>
            <a:r>
              <a:rPr lang="en-CA" sz="2200" b="1" u="sng" dirty="0" smtClean="0">
                <a:solidFill>
                  <a:srgbClr val="FF0000"/>
                </a:solidFill>
                <a:effectLst>
                  <a:outerShdw blurRad="38100" dist="38100" dir="2700000" algn="tl">
                    <a:srgbClr val="000000">
                      <a:alpha val="43137"/>
                    </a:srgbClr>
                  </a:outerShdw>
                </a:effectLst>
              </a:rPr>
              <a:t>protective equipment</a:t>
            </a:r>
            <a:r>
              <a:rPr lang="en-CA" sz="2200" dirty="0" smtClean="0">
                <a:solidFill>
                  <a:srgbClr val="FF0000"/>
                </a:solidFill>
                <a:effectLst>
                  <a:outerShdw blurRad="38100" dist="38100" dir="2700000" algn="tl">
                    <a:srgbClr val="000000">
                      <a:alpha val="43137"/>
                    </a:srgbClr>
                  </a:outerShdw>
                </a:effectLst>
              </a:rPr>
              <a:t>.</a:t>
            </a:r>
          </a:p>
          <a:p>
            <a:endParaRPr lang="en-CA" sz="2200" dirty="0">
              <a:solidFill>
                <a:srgbClr val="FF0000"/>
              </a:solidFill>
              <a:effectLst>
                <a:outerShdw blurRad="38100" dist="38100" dir="2700000" algn="tl">
                  <a:srgbClr val="000000">
                    <a:alpha val="43137"/>
                  </a:srgbClr>
                </a:outerShdw>
              </a:effectLst>
            </a:endParaRPr>
          </a:p>
          <a:p>
            <a:endParaRPr lang="en-CA" sz="800" dirty="0">
              <a:solidFill>
                <a:srgbClr val="FF0000"/>
              </a:solidFill>
              <a:effectLst>
                <a:outerShdw blurRad="38100" dist="38100" dir="2700000" algn="tl">
                  <a:srgbClr val="000000">
                    <a:alpha val="43137"/>
                  </a:srgbClr>
                </a:outerShdw>
              </a:effectLst>
            </a:endParaRPr>
          </a:p>
          <a:p>
            <a:r>
              <a:rPr lang="en-CA" sz="2200" dirty="0">
                <a:solidFill>
                  <a:srgbClr val="FF0000"/>
                </a:solidFill>
                <a:effectLst>
                  <a:outerShdw blurRad="38100" dist="38100" dir="2700000" algn="tl">
                    <a:srgbClr val="000000">
                      <a:alpha val="43137"/>
                    </a:srgbClr>
                  </a:outerShdw>
                </a:effectLst>
              </a:rPr>
              <a:t>If you see a spill or incident, tell a supervisor </a:t>
            </a:r>
            <a:r>
              <a:rPr lang="en-CA" sz="2200" u="sng" dirty="0">
                <a:solidFill>
                  <a:srgbClr val="FF0000"/>
                </a:solidFill>
                <a:effectLst>
                  <a:outerShdw blurRad="38100" dist="38100" dir="2700000" algn="tl">
                    <a:srgbClr val="000000">
                      <a:alpha val="43137"/>
                    </a:srgbClr>
                  </a:outerShdw>
                </a:effectLst>
              </a:rPr>
              <a:t>immediately</a:t>
            </a:r>
            <a:r>
              <a:rPr lang="en-CA" sz="2200" dirty="0">
                <a:solidFill>
                  <a:srgbClr val="FF0000"/>
                </a:solidFill>
                <a:effectLst>
                  <a:outerShdw blurRad="38100" dist="38100" dir="2700000" algn="tl">
                    <a:srgbClr val="000000">
                      <a:alpha val="43137"/>
                    </a:srgbClr>
                  </a:outerShdw>
                </a:effectLst>
              </a:rPr>
              <a:t>!</a:t>
            </a:r>
          </a:p>
        </p:txBody>
      </p:sp>
      <p:sp>
        <p:nvSpPr>
          <p:cNvPr id="5" name="Slide Number Placeholder 4"/>
          <p:cNvSpPr>
            <a:spLocks/>
          </p:cNvSpPr>
          <p:nvPr/>
        </p:nvSpPr>
        <p:spPr>
          <a:xfrm>
            <a:off x="0" y="6492875"/>
            <a:ext cx="2133600" cy="365125"/>
          </a:xfrm>
          <a:prstGeom prst="rect">
            <a:avLst/>
          </a:prstGeom>
        </p:spPr>
        <p:txBody>
          <a:bodyPr/>
          <a:lstStyle/>
          <a:p>
            <a:fld id="{2066355A-084C-D24E-9AD2-7E4FC41EA627}" type="slidenum">
              <a:rPr lang="en-US" smtClean="0"/>
              <a:t>33</a:t>
            </a:fld>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8370"/>
          <a:stretch/>
        </p:blipFill>
        <p:spPr>
          <a:xfrm>
            <a:off x="283736" y="3016957"/>
            <a:ext cx="1769806" cy="1456769"/>
          </a:xfrm>
          <a:prstGeom prst="rect">
            <a:avLst/>
          </a:prstGeom>
        </p:spPr>
      </p:pic>
      <p:pic>
        <p:nvPicPr>
          <p:cNvPr id="10" name="Content Placeholder 5"/>
          <p:cNvPicPr>
            <a:picLocks noChangeAspect="1"/>
          </p:cNvPicPr>
          <p:nvPr/>
        </p:nvPicPr>
        <p:blipFill>
          <a:blip r:embed="rId3"/>
          <a:stretch>
            <a:fillRect/>
          </a:stretch>
        </p:blipFill>
        <p:spPr>
          <a:xfrm>
            <a:off x="2578622" y="4590382"/>
            <a:ext cx="1231499" cy="1085182"/>
          </a:xfrm>
          <a:prstGeom prst="rect">
            <a:avLst/>
          </a:prstGeom>
        </p:spPr>
      </p:pic>
      <p:pic>
        <p:nvPicPr>
          <p:cNvPr id="11" name="Picture 10" descr="Image result for chemical label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0988" y="3214426"/>
            <a:ext cx="1986767" cy="1079558"/>
          </a:xfrm>
          <a:prstGeom prst="rect">
            <a:avLst/>
          </a:prstGeom>
          <a:noFill/>
          <a:ln>
            <a:noFill/>
          </a:ln>
        </p:spPr>
      </p:pic>
      <p:pic>
        <p:nvPicPr>
          <p:cNvPr id="12" name="Picture 11"/>
          <p:cNvPicPr/>
          <p:nvPr/>
        </p:nvPicPr>
        <p:blipFill>
          <a:blip r:embed="rId5">
            <a:extLst>
              <a:ext uri="{28A0092B-C50C-407E-A947-70E740481C1C}">
                <a14:useLocalDpi xmlns:a14="http://schemas.microsoft.com/office/drawing/2010/main" val="0"/>
              </a:ext>
            </a:extLst>
          </a:blip>
          <a:srcRect/>
          <a:stretch>
            <a:fillRect/>
          </a:stretch>
        </p:blipFill>
        <p:spPr bwMode="auto">
          <a:xfrm>
            <a:off x="309888" y="4590383"/>
            <a:ext cx="1717502" cy="1133596"/>
          </a:xfrm>
          <a:prstGeom prst="rect">
            <a:avLst/>
          </a:prstGeom>
          <a:noFill/>
          <a:ln>
            <a:noFill/>
          </a:ln>
        </p:spPr>
      </p:pic>
    </p:spTree>
    <p:extLst>
      <p:ext uri="{BB962C8B-B14F-4D97-AF65-F5344CB8AC3E}">
        <p14:creationId xmlns:p14="http://schemas.microsoft.com/office/powerpoint/2010/main" val="5067761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7077"/>
            <a:ext cx="8229600" cy="4525963"/>
          </a:xfrm>
        </p:spPr>
        <p:txBody>
          <a:bodyPr>
            <a:normAutofit fontScale="85000" lnSpcReduction="10000"/>
          </a:bodyPr>
          <a:lstStyle/>
          <a:p>
            <a:pPr marL="0" indent="0">
              <a:buNone/>
            </a:pPr>
            <a:r>
              <a:rPr lang="en-CA" dirty="0" smtClean="0"/>
              <a:t>There are two major Hazard Groups:</a:t>
            </a:r>
          </a:p>
          <a:p>
            <a:pPr marL="914400" lvl="1" indent="-514350">
              <a:buFont typeface="+mj-lt"/>
              <a:buAutoNum type="arabicPeriod"/>
            </a:pPr>
            <a:r>
              <a:rPr lang="en-CA" dirty="0" smtClean="0">
                <a:solidFill>
                  <a:srgbClr val="C00000"/>
                </a:solidFill>
              </a:rPr>
              <a:t>Physical </a:t>
            </a:r>
            <a:r>
              <a:rPr lang="en-CA" dirty="0" smtClean="0"/>
              <a:t>– hazardous product presents a physical hazard i.e. likely to burn/support fire, may explode or release high pressure or can spontaneously react on its own or when exposed to water.</a:t>
            </a:r>
            <a:br>
              <a:rPr lang="en-CA" dirty="0" smtClean="0"/>
            </a:br>
            <a:r>
              <a:rPr lang="en-CA" sz="2400" dirty="0">
                <a:hlinkClick r:id="rId2"/>
              </a:rPr>
              <a:t>If you would like to read further about physical hazards click here</a:t>
            </a:r>
            <a:endParaRPr lang="en-CA" sz="2400" dirty="0"/>
          </a:p>
          <a:p>
            <a:pPr marL="914400" lvl="1" indent="-514350">
              <a:buFont typeface="+mj-lt"/>
              <a:buAutoNum type="arabicPeriod"/>
            </a:pPr>
            <a:endParaRPr lang="en-CA" dirty="0" smtClean="0"/>
          </a:p>
          <a:p>
            <a:pPr marL="914400" lvl="1" indent="-514350">
              <a:buFont typeface="+mj-lt"/>
              <a:buAutoNum type="arabicPeriod"/>
            </a:pPr>
            <a:r>
              <a:rPr lang="en-CA" dirty="0" smtClean="0">
                <a:solidFill>
                  <a:srgbClr val="C00000"/>
                </a:solidFill>
              </a:rPr>
              <a:t>Health</a:t>
            </a:r>
            <a:r>
              <a:rPr lang="en-CA" dirty="0" smtClean="0"/>
              <a:t> – hazardous product presents a health hazard i.e. acute (short-term exposure) or chronic (long-term exposure) health effects.</a:t>
            </a:r>
            <a:br>
              <a:rPr lang="en-CA" dirty="0" smtClean="0"/>
            </a:br>
            <a:r>
              <a:rPr lang="en-CA" sz="2400" dirty="0">
                <a:hlinkClick r:id="rId3"/>
              </a:rPr>
              <a:t>If you would like to read further about health hazards click </a:t>
            </a:r>
            <a:r>
              <a:rPr lang="en-CA" sz="2400" dirty="0" smtClean="0">
                <a:hlinkClick r:id="rId3"/>
              </a:rPr>
              <a:t>here</a:t>
            </a:r>
            <a:r>
              <a:rPr lang="en-CA" dirty="0" smtClean="0"/>
              <a:t/>
            </a:r>
            <a:br>
              <a:rPr lang="en-CA" dirty="0" smtClean="0"/>
            </a:br>
            <a:endParaRPr lang="en-CA" dirty="0" smtClean="0"/>
          </a:p>
          <a:p>
            <a:pPr marL="0" indent="0">
              <a:buNone/>
            </a:pPr>
            <a:endParaRPr lang="en-CA" dirty="0" smtClean="0"/>
          </a:p>
          <a:p>
            <a:pPr marL="0" indent="0">
              <a:buNone/>
            </a:pPr>
            <a:endParaRPr lang="en-CA" dirty="0"/>
          </a:p>
        </p:txBody>
      </p:sp>
      <p:sp>
        <p:nvSpPr>
          <p:cNvPr id="6" name="Slide Number Placeholder 5"/>
          <p:cNvSpPr>
            <a:spLocks noGrp="1"/>
          </p:cNvSpPr>
          <p:nvPr>
            <p:ph type="sldNum" sz="quarter" idx="12"/>
          </p:nvPr>
        </p:nvSpPr>
        <p:spPr>
          <a:xfrm>
            <a:off x="0" y="6492875"/>
            <a:ext cx="2133600" cy="365125"/>
          </a:xfrm>
        </p:spPr>
        <p:txBody>
          <a:bodyPr/>
          <a:lstStyle/>
          <a:p>
            <a:fld id="{2066355A-084C-D24E-9AD2-7E4FC41EA627}" type="slidenum">
              <a:rPr lang="en-US" smtClean="0"/>
              <a:t>34</a:t>
            </a:fld>
            <a:endParaRPr lang="en-US" dirty="0"/>
          </a:p>
        </p:txBody>
      </p:sp>
      <p:sp>
        <p:nvSpPr>
          <p:cNvPr id="5" name="Rectangle 1030"/>
          <p:cNvSpPr txBox="1">
            <a:spLocks noChangeArrowheads="1"/>
          </p:cNvSpPr>
          <p:nvPr/>
        </p:nvSpPr>
        <p:spPr>
          <a:xfrm>
            <a:off x="121920" y="0"/>
            <a:ext cx="8865326" cy="914400"/>
          </a:xfrm>
          <a:prstGeom prst="rect">
            <a:avLst/>
          </a:prstGeom>
        </p:spPr>
        <p:txBody>
          <a:bodyPr vert="horz" lIns="91440" tIns="45720" rIns="91440" bIns="45720" rtlCol="0" anchor="ctr">
            <a:normAutofit fontScale="9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dirty="0" smtClean="0"/>
              <a:t> Chemical Hazards – WHMIS Awareness</a:t>
            </a:r>
            <a:endParaRPr lang="en-US" dirty="0"/>
          </a:p>
        </p:txBody>
      </p:sp>
    </p:spTree>
    <p:extLst>
      <p:ext uri="{BB962C8B-B14F-4D97-AF65-F5344CB8AC3E}">
        <p14:creationId xmlns:p14="http://schemas.microsoft.com/office/powerpoint/2010/main" val="17717742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77090" y="1378572"/>
            <a:ext cx="8534407" cy="2196421"/>
          </a:xfrm>
          <a:prstGeom prst="rect">
            <a:avLst/>
          </a:prstGeom>
        </p:spPr>
      </p:pic>
      <p:sp>
        <p:nvSpPr>
          <p:cNvPr id="5" name="Slide Number Placeholder 4"/>
          <p:cNvSpPr>
            <a:spLocks noGrp="1"/>
          </p:cNvSpPr>
          <p:nvPr>
            <p:ph type="sldNum" sz="quarter" idx="12"/>
          </p:nvPr>
        </p:nvSpPr>
        <p:spPr>
          <a:xfrm>
            <a:off x="0" y="6492875"/>
            <a:ext cx="2133600" cy="365125"/>
          </a:xfrm>
        </p:spPr>
        <p:txBody>
          <a:bodyPr/>
          <a:lstStyle/>
          <a:p>
            <a:fld id="{2066355A-084C-D24E-9AD2-7E4FC41EA627}" type="slidenum">
              <a:rPr lang="en-US" smtClean="0"/>
              <a:t>35</a:t>
            </a:fld>
            <a:endParaRPr lang="en-US" dirty="0"/>
          </a:p>
        </p:txBody>
      </p:sp>
      <p:pic>
        <p:nvPicPr>
          <p:cNvPr id="6" name="Content Placeholder 5"/>
          <p:cNvPicPr>
            <a:picLocks noGrp="1" noChangeAspect="1"/>
          </p:cNvPicPr>
          <p:nvPr>
            <p:ph idx="1"/>
          </p:nvPr>
        </p:nvPicPr>
        <p:blipFill>
          <a:blip r:embed="rId3"/>
          <a:stretch>
            <a:fillRect/>
          </a:stretch>
        </p:blipFill>
        <p:spPr>
          <a:xfrm>
            <a:off x="914400" y="3864063"/>
            <a:ext cx="8229600" cy="2704867"/>
          </a:xfrm>
          <a:prstGeom prst="rect">
            <a:avLst/>
          </a:prstGeom>
        </p:spPr>
      </p:pic>
      <p:sp>
        <p:nvSpPr>
          <p:cNvPr id="11" name="Rectangle 1030"/>
          <p:cNvSpPr txBox="1">
            <a:spLocks noChangeArrowheads="1"/>
          </p:cNvSpPr>
          <p:nvPr/>
        </p:nvSpPr>
        <p:spPr>
          <a:xfrm>
            <a:off x="121920" y="0"/>
            <a:ext cx="8865326" cy="914400"/>
          </a:xfrm>
          <a:prstGeom prst="rect">
            <a:avLst/>
          </a:prstGeom>
        </p:spPr>
        <p:txBody>
          <a:bodyPr vert="horz" lIns="91440" tIns="45720" rIns="91440" bIns="45720" rtlCol="0" anchor="ctr">
            <a:normAutofit fontScale="9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dirty="0" smtClean="0"/>
              <a:t> Chemical Hazards – WHMIS Awareness</a:t>
            </a:r>
            <a:endParaRPr lang="en-US" dirty="0"/>
          </a:p>
        </p:txBody>
      </p:sp>
      <p:sp>
        <p:nvSpPr>
          <p:cNvPr id="12" name="TextBox 11"/>
          <p:cNvSpPr txBox="1"/>
          <p:nvPr/>
        </p:nvSpPr>
        <p:spPr>
          <a:xfrm>
            <a:off x="2377764" y="893448"/>
            <a:ext cx="4162157" cy="523220"/>
          </a:xfrm>
          <a:prstGeom prst="rect">
            <a:avLst/>
          </a:prstGeom>
          <a:noFill/>
        </p:spPr>
        <p:txBody>
          <a:bodyPr wrap="square" rtlCol="0">
            <a:spAutoFit/>
          </a:bodyPr>
          <a:lstStyle/>
          <a:p>
            <a:r>
              <a:rPr lang="en-CA" sz="2800" dirty="0" smtClean="0"/>
              <a:t>Physical Hazard Pictograms</a:t>
            </a:r>
            <a:endParaRPr lang="en-CA" sz="2800" dirty="0"/>
          </a:p>
        </p:txBody>
      </p:sp>
      <p:sp>
        <p:nvSpPr>
          <p:cNvPr id="13" name="TextBox 12"/>
          <p:cNvSpPr txBox="1"/>
          <p:nvPr/>
        </p:nvSpPr>
        <p:spPr>
          <a:xfrm>
            <a:off x="914400" y="3334335"/>
            <a:ext cx="6885905" cy="523220"/>
          </a:xfrm>
          <a:prstGeom prst="rect">
            <a:avLst/>
          </a:prstGeom>
          <a:solidFill>
            <a:schemeClr val="bg1"/>
          </a:solidFill>
        </p:spPr>
        <p:txBody>
          <a:bodyPr wrap="square" rtlCol="0">
            <a:spAutoFit/>
          </a:bodyPr>
          <a:lstStyle/>
          <a:p>
            <a:pPr algn="ctr"/>
            <a:r>
              <a:rPr lang="en-CA" sz="2800" dirty="0" smtClean="0"/>
              <a:t>Health Hazard Pictograms</a:t>
            </a:r>
            <a:endParaRPr lang="en-CA" sz="2800" dirty="0"/>
          </a:p>
        </p:txBody>
      </p:sp>
    </p:spTree>
    <p:extLst>
      <p:ext uri="{BB962C8B-B14F-4D97-AF65-F5344CB8AC3E}">
        <p14:creationId xmlns:p14="http://schemas.microsoft.com/office/powerpoint/2010/main" val="40333655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defRPr/>
            </a:pPr>
            <a:r>
              <a:rPr lang="en-CA" dirty="0" smtClean="0"/>
              <a:t>Sample Handling </a:t>
            </a:r>
            <a:endParaRPr lang="en-CA" dirty="0"/>
          </a:p>
        </p:txBody>
      </p:sp>
      <p:sp>
        <p:nvSpPr>
          <p:cNvPr id="45059" name="Content Placeholder 2"/>
          <p:cNvSpPr>
            <a:spLocks noGrp="1"/>
          </p:cNvSpPr>
          <p:nvPr>
            <p:ph idx="1"/>
          </p:nvPr>
        </p:nvSpPr>
        <p:spPr>
          <a:xfrm>
            <a:off x="457200" y="1587137"/>
            <a:ext cx="8229600" cy="4207735"/>
          </a:xfrm>
        </p:spPr>
        <p:txBody>
          <a:bodyPr>
            <a:normAutofit/>
          </a:bodyPr>
          <a:lstStyle/>
          <a:p>
            <a:pPr marL="0" indent="0">
              <a:buNone/>
            </a:pPr>
            <a:r>
              <a:rPr lang="en-CA" altLang="en-US" sz="2000" dirty="0"/>
              <a:t>Students may handle samples and materials related to their experiment or program when:</a:t>
            </a:r>
            <a:endParaRPr lang="en-CA" altLang="en-US" sz="2400" dirty="0"/>
          </a:p>
          <a:p>
            <a:r>
              <a:rPr lang="en-CA" altLang="en-US" sz="2000" b="1" dirty="0">
                <a:solidFill>
                  <a:srgbClr val="C00000"/>
                </a:solidFill>
              </a:rPr>
              <a:t>Appropriate supervisor(s) are present </a:t>
            </a:r>
            <a:r>
              <a:rPr lang="en-CA" altLang="en-US" sz="2000" dirty="0"/>
              <a:t>and providing instructions </a:t>
            </a:r>
            <a:endParaRPr lang="en-CA" altLang="en-US" sz="2400" dirty="0"/>
          </a:p>
          <a:p>
            <a:r>
              <a:rPr lang="en-CA" altLang="en-US" sz="2000" b="1" dirty="0">
                <a:solidFill>
                  <a:srgbClr val="C00000"/>
                </a:solidFill>
              </a:rPr>
              <a:t>If you are wearing appropriate personal </a:t>
            </a:r>
            <a:r>
              <a:rPr lang="en-CA" altLang="en-US" sz="2000" b="1" dirty="0" smtClean="0">
                <a:solidFill>
                  <a:srgbClr val="C00000"/>
                </a:solidFill>
              </a:rPr>
              <a:t>protective </a:t>
            </a:r>
            <a:r>
              <a:rPr lang="en-CA" altLang="en-US" sz="2000" b="1" dirty="0">
                <a:solidFill>
                  <a:srgbClr val="C00000"/>
                </a:solidFill>
              </a:rPr>
              <a:t>equipment </a:t>
            </a:r>
            <a:r>
              <a:rPr lang="en-CA" altLang="en-US" sz="2000" dirty="0"/>
              <a:t>(identified in later slides)</a:t>
            </a:r>
            <a:endParaRPr lang="en-CA" altLang="en-US" sz="2400" dirty="0"/>
          </a:p>
          <a:p>
            <a:r>
              <a:rPr lang="en-CA" altLang="en-US" sz="2000" dirty="0" smtClean="0"/>
              <a:t>In </a:t>
            </a:r>
            <a:r>
              <a:rPr lang="en-CA" altLang="en-US" sz="2000" dirty="0"/>
              <a:t>designated areas only:</a:t>
            </a:r>
            <a:endParaRPr lang="en-CA" altLang="en-US" sz="2400" dirty="0"/>
          </a:p>
          <a:p>
            <a:pPr lvl="1"/>
            <a:r>
              <a:rPr lang="en-CA" altLang="en-US" sz="1800" dirty="0"/>
              <a:t>Sample preparation using non-hazardous materials may be performed in </a:t>
            </a:r>
            <a:r>
              <a:rPr lang="en-CA" altLang="en-US" sz="1800" b="1" dirty="0"/>
              <a:t>designated beamline areas</a:t>
            </a:r>
            <a:r>
              <a:rPr lang="en-CA" altLang="en-US" sz="1800" dirty="0"/>
              <a:t>.</a:t>
            </a:r>
            <a:endParaRPr lang="en-CA" altLang="en-US" sz="2000" dirty="0"/>
          </a:p>
          <a:p>
            <a:pPr lvl="1"/>
            <a:r>
              <a:rPr lang="en-CA" altLang="en-US" sz="1800" dirty="0"/>
              <a:t>Sample preparation involving any </a:t>
            </a:r>
            <a:r>
              <a:rPr lang="en-CA" altLang="en-US" sz="1800" dirty="0" smtClean="0"/>
              <a:t>hazardous or messy </a:t>
            </a:r>
            <a:r>
              <a:rPr lang="en-CA" altLang="en-US" sz="1800" dirty="0"/>
              <a:t>materials must be performed in </a:t>
            </a:r>
            <a:r>
              <a:rPr lang="en-CA" altLang="en-US" sz="1800" b="1" dirty="0"/>
              <a:t>designated laboratories only with supervision</a:t>
            </a:r>
            <a:r>
              <a:rPr lang="en-CA" altLang="en-US" sz="1800" dirty="0"/>
              <a:t>.</a:t>
            </a:r>
            <a:endParaRPr lang="en-CA" altLang="en-US" sz="2000" dirty="0"/>
          </a:p>
          <a:p>
            <a:pPr lvl="1"/>
            <a:r>
              <a:rPr lang="en-CA" altLang="en-US" sz="1800" b="1" dirty="0"/>
              <a:t>At no time is sample preparation, storage or clean up allowed in any other areas </a:t>
            </a:r>
            <a:r>
              <a:rPr lang="en-CA" altLang="en-US" sz="1800" dirty="0"/>
              <a:t>(User lounge, lunchroom, bathrooms, etc</a:t>
            </a:r>
            <a:r>
              <a:rPr lang="en-CA" altLang="en-US" sz="1800" dirty="0" smtClean="0"/>
              <a:t>.)</a:t>
            </a:r>
            <a:endParaRPr lang="en-CA" altLang="en-US" sz="2000" dirty="0"/>
          </a:p>
        </p:txBody>
      </p:sp>
      <p:sp>
        <p:nvSpPr>
          <p:cNvPr id="5" name="Slide Number Placeholder 4"/>
          <p:cNvSpPr>
            <a:spLocks/>
          </p:cNvSpPr>
          <p:nvPr/>
        </p:nvSpPr>
        <p:spPr>
          <a:xfrm>
            <a:off x="0" y="6473477"/>
            <a:ext cx="2133600" cy="365125"/>
          </a:xfrm>
          <a:prstGeom prst="rect">
            <a:avLst/>
          </a:prstGeom>
        </p:spPr>
        <p:txBody>
          <a:bodyPr/>
          <a:lstStyle/>
          <a:p>
            <a:fld id="{2066355A-084C-D24E-9AD2-7E4FC41EA627}" type="slidenum">
              <a:rPr lang="en-US" smtClean="0"/>
              <a:t>36</a:t>
            </a:fld>
            <a:endParaRPr lang="en-US" dirty="0"/>
          </a:p>
        </p:txBody>
      </p:sp>
    </p:spTree>
    <p:extLst>
      <p:ext uri="{BB962C8B-B14F-4D97-AF65-F5344CB8AC3E}">
        <p14:creationId xmlns:p14="http://schemas.microsoft.com/office/powerpoint/2010/main" val="14403148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49" y="274638"/>
            <a:ext cx="8860559" cy="1143000"/>
          </a:xfrm>
        </p:spPr>
        <p:txBody>
          <a:bodyPr>
            <a:normAutofit fontScale="90000"/>
          </a:bodyPr>
          <a:lstStyle/>
          <a:p>
            <a:pPr eaLnBrk="1" hangingPunct="1">
              <a:defRPr/>
            </a:pPr>
            <a:r>
              <a:rPr lang="en-CA" dirty="0" smtClean="0"/>
              <a:t>General Operational Laboratory Practices</a:t>
            </a:r>
            <a:endParaRPr lang="en-CA" dirty="0"/>
          </a:p>
        </p:txBody>
      </p:sp>
      <p:pic>
        <p:nvPicPr>
          <p:cNvPr id="29699"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857750" y="2143125"/>
            <a:ext cx="4038600" cy="3330575"/>
          </a:xfrm>
        </p:spPr>
      </p:pic>
      <p:sp>
        <p:nvSpPr>
          <p:cNvPr id="21508" name="Content Placeholder 5"/>
          <p:cNvSpPr>
            <a:spLocks noGrp="1"/>
          </p:cNvSpPr>
          <p:nvPr>
            <p:ph sz="half" idx="2"/>
          </p:nvPr>
        </p:nvSpPr>
        <p:spPr>
          <a:xfrm>
            <a:off x="428625" y="1597891"/>
            <a:ext cx="4038600" cy="4356822"/>
          </a:xfrm>
        </p:spPr>
        <p:txBody>
          <a:bodyPr/>
          <a:lstStyle/>
          <a:p>
            <a:pPr eaLnBrk="1" hangingPunct="1">
              <a:defRPr/>
            </a:pPr>
            <a:r>
              <a:rPr lang="en-US" altLang="en-US" sz="2000" b="1" dirty="0">
                <a:solidFill>
                  <a:srgbClr val="C00000"/>
                </a:solidFill>
              </a:rPr>
              <a:t>Do not eat or drink in the lab </a:t>
            </a:r>
            <a:r>
              <a:rPr lang="en-US" altLang="en-US" sz="2000" dirty="0" smtClean="0"/>
              <a:t>(including chewing gum and throat lozenges)</a:t>
            </a:r>
          </a:p>
          <a:p>
            <a:pPr eaLnBrk="1" hangingPunct="1">
              <a:defRPr/>
            </a:pPr>
            <a:endParaRPr lang="en-US" altLang="en-US" sz="2000" dirty="0" smtClean="0"/>
          </a:p>
          <a:p>
            <a:pPr eaLnBrk="1" hangingPunct="1">
              <a:defRPr/>
            </a:pPr>
            <a:r>
              <a:rPr lang="en-US" altLang="en-US" sz="2000" dirty="0"/>
              <a:t>Do not store food, </a:t>
            </a:r>
            <a:r>
              <a:rPr lang="en-US" altLang="en-US" sz="2000" dirty="0" smtClean="0"/>
              <a:t>personal belongings, or utensils in the lab</a:t>
            </a:r>
          </a:p>
          <a:p>
            <a:pPr eaLnBrk="1" hangingPunct="1">
              <a:buFontTx/>
              <a:buNone/>
              <a:defRPr/>
            </a:pPr>
            <a:endParaRPr lang="en-US" altLang="en-US" sz="2000" dirty="0" smtClean="0"/>
          </a:p>
          <a:p>
            <a:pPr eaLnBrk="1" hangingPunct="1">
              <a:defRPr/>
            </a:pPr>
            <a:r>
              <a:rPr lang="en-US" altLang="en-US" sz="2000" dirty="0"/>
              <a:t>Do not apply cosmetics </a:t>
            </a:r>
            <a:r>
              <a:rPr lang="en-CA" altLang="en-US" sz="2000" dirty="0" smtClean="0"/>
              <a:t>(including lip balm) or </a:t>
            </a:r>
            <a:r>
              <a:rPr lang="en-US" altLang="en-US" sz="2000" dirty="0" smtClean="0"/>
              <a:t>insert or remove contact lenses in the lab</a:t>
            </a:r>
          </a:p>
          <a:p>
            <a:pPr marL="360000" eaLnBrk="1" hangingPunct="1">
              <a:spcBef>
                <a:spcPts val="1800"/>
              </a:spcBef>
              <a:defRPr/>
            </a:pPr>
            <a:r>
              <a:rPr lang="en-US" altLang="en-US" sz="2000" b="1" dirty="0">
                <a:solidFill>
                  <a:srgbClr val="C00000"/>
                </a:solidFill>
              </a:rPr>
              <a:t>Wearing contact lenses is not recommended</a:t>
            </a:r>
          </a:p>
          <a:p>
            <a:pPr eaLnBrk="1" hangingPunct="1">
              <a:defRPr/>
            </a:pPr>
            <a:endParaRPr lang="en-US" altLang="en-US" dirty="0" smtClean="0"/>
          </a:p>
          <a:p>
            <a:pPr eaLnBrk="1" hangingPunct="1">
              <a:buFontTx/>
              <a:buNone/>
              <a:defRPr/>
            </a:pPr>
            <a:endParaRPr lang="en-CA" altLang="en-US" dirty="0" smtClean="0"/>
          </a:p>
        </p:txBody>
      </p:sp>
      <p:sp>
        <p:nvSpPr>
          <p:cNvPr id="5" name="Slide Number Placeholder 4"/>
          <p:cNvSpPr>
            <a:spLocks/>
          </p:cNvSpPr>
          <p:nvPr/>
        </p:nvSpPr>
        <p:spPr>
          <a:xfrm>
            <a:off x="0" y="6492875"/>
            <a:ext cx="2133600" cy="365125"/>
          </a:xfrm>
          <a:prstGeom prst="rect">
            <a:avLst/>
          </a:prstGeom>
        </p:spPr>
        <p:txBody>
          <a:bodyPr/>
          <a:lstStyle/>
          <a:p>
            <a:fld id="{2066355A-084C-D24E-9AD2-7E4FC41EA627}" type="slidenum">
              <a:rPr lang="en-US" smtClean="0"/>
              <a:t>37</a:t>
            </a:fld>
            <a:endParaRPr lang="en-US" dirty="0"/>
          </a:p>
        </p:txBody>
      </p:sp>
    </p:spTree>
    <p:extLst>
      <p:ext uri="{BB962C8B-B14F-4D97-AF65-F5344CB8AC3E}">
        <p14:creationId xmlns:p14="http://schemas.microsoft.com/office/powerpoint/2010/main" val="33544332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Content Placeholder 2"/>
          <p:cNvSpPr>
            <a:spLocks noGrp="1"/>
          </p:cNvSpPr>
          <p:nvPr>
            <p:ph sz="half" idx="1"/>
          </p:nvPr>
        </p:nvSpPr>
        <p:spPr>
          <a:xfrm>
            <a:off x="387531" y="1655739"/>
            <a:ext cx="4539673" cy="4161587"/>
          </a:xfrm>
        </p:spPr>
        <p:txBody>
          <a:bodyPr>
            <a:noAutofit/>
          </a:bodyPr>
          <a:lstStyle/>
          <a:p>
            <a:pPr eaLnBrk="1" hangingPunct="1"/>
            <a:r>
              <a:rPr lang="en-CA" altLang="en-US" sz="2000" dirty="0"/>
              <a:t>Lab area must be kept clean and neat</a:t>
            </a:r>
            <a:endParaRPr lang="en-CA" altLang="en-US" sz="2400" dirty="0"/>
          </a:p>
          <a:p>
            <a:pPr eaLnBrk="1" hangingPunct="1"/>
            <a:endParaRPr lang="en-CA" altLang="en-US" sz="2400" dirty="0"/>
          </a:p>
          <a:p>
            <a:r>
              <a:rPr lang="en-CA" altLang="en-US" sz="2000" b="1" dirty="0">
                <a:solidFill>
                  <a:srgbClr val="C00000"/>
                </a:solidFill>
              </a:rPr>
              <a:t>If you see any spill or incident in a lab, report it to a supervisor immediately!</a:t>
            </a:r>
          </a:p>
          <a:p>
            <a:endParaRPr lang="en-CA" altLang="en-US" sz="2000" dirty="0">
              <a:solidFill>
                <a:srgbClr val="C00000"/>
              </a:solidFill>
            </a:endParaRPr>
          </a:p>
          <a:p>
            <a:pPr eaLnBrk="1" hangingPunct="1"/>
            <a:r>
              <a:rPr lang="en-US" altLang="en-US" sz="2000" b="1" dirty="0">
                <a:solidFill>
                  <a:srgbClr val="C00000"/>
                </a:solidFill>
              </a:rPr>
              <a:t>Tie long hair back </a:t>
            </a:r>
            <a:r>
              <a:rPr lang="en-US" altLang="en-US" sz="2000" dirty="0"/>
              <a:t>so that it cannot come in contact with hands, specimens, containers or equipment</a:t>
            </a:r>
            <a:endParaRPr lang="en-US" altLang="en-US" sz="2400" dirty="0"/>
          </a:p>
          <a:p>
            <a:pPr eaLnBrk="1" hangingPunct="1"/>
            <a:endParaRPr lang="en-US" altLang="en-US" sz="2400" dirty="0"/>
          </a:p>
          <a:p>
            <a:pPr eaLnBrk="1" hangingPunct="1"/>
            <a:r>
              <a:rPr lang="en-US" altLang="en-US" sz="2000" b="1" dirty="0">
                <a:solidFill>
                  <a:srgbClr val="C00000"/>
                </a:solidFill>
              </a:rPr>
              <a:t>Long pants and closed shoes </a:t>
            </a:r>
            <a:r>
              <a:rPr lang="en-US" altLang="en-US" sz="2000" dirty="0"/>
              <a:t>must be worn while in the lab </a:t>
            </a:r>
            <a:r>
              <a:rPr lang="en-US" altLang="en-US" sz="2000" dirty="0" smtClean="0"/>
              <a:t>area (no skin should be exposed!!)</a:t>
            </a:r>
            <a:endParaRPr lang="en-US" altLang="en-US" sz="2400" dirty="0"/>
          </a:p>
        </p:txBody>
      </p:sp>
      <p:sp>
        <p:nvSpPr>
          <p:cNvPr id="11" name="Title 1"/>
          <p:cNvSpPr>
            <a:spLocks noGrp="1"/>
          </p:cNvSpPr>
          <p:nvPr>
            <p:ph type="title"/>
          </p:nvPr>
        </p:nvSpPr>
        <p:spPr>
          <a:xfrm>
            <a:off x="107949" y="274638"/>
            <a:ext cx="8860559" cy="1143000"/>
          </a:xfrm>
        </p:spPr>
        <p:txBody>
          <a:bodyPr>
            <a:normAutofit fontScale="90000"/>
          </a:bodyPr>
          <a:lstStyle/>
          <a:p>
            <a:pPr eaLnBrk="1" hangingPunct="1">
              <a:defRPr/>
            </a:pPr>
            <a:r>
              <a:rPr lang="en-CA" dirty="0" smtClean="0"/>
              <a:t>General Operational Laboratory Practices</a:t>
            </a:r>
            <a:endParaRPr lang="en-CA" dirty="0"/>
          </a:p>
        </p:txBody>
      </p:sp>
      <p:pic>
        <p:nvPicPr>
          <p:cNvPr id="3076" name="Picture 4" descr="http://www.uvm.edu/safety/sites/default/files/sandals_not_allow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178" y="4627385"/>
            <a:ext cx="3629025" cy="12763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mage.slidesharecdn.com/biologylabsafetypowerpointlabset-110514143201-phpapp01/95/biology-lab-safety-6-728.jpg?cb=1305383611"/>
          <p:cNvPicPr>
            <a:picLocks noChangeAspect="1" noChangeArrowheads="1"/>
          </p:cNvPicPr>
          <p:nvPr/>
        </p:nvPicPr>
        <p:blipFill rotWithShape="1">
          <a:blip r:embed="rId3">
            <a:extLst>
              <a:ext uri="{28A0092B-C50C-407E-A947-70E740481C1C}">
                <a14:useLocalDpi xmlns:a14="http://schemas.microsoft.com/office/drawing/2010/main" val="0"/>
              </a:ext>
            </a:extLst>
          </a:blip>
          <a:srcRect r="61553" b="56962"/>
          <a:stretch/>
        </p:blipFill>
        <p:spPr bwMode="auto">
          <a:xfrm>
            <a:off x="6077496" y="2990330"/>
            <a:ext cx="1810388" cy="151990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p:cNvSpPr>
          <p:nvPr/>
        </p:nvSpPr>
        <p:spPr>
          <a:xfrm>
            <a:off x="0" y="6492875"/>
            <a:ext cx="2133600" cy="365125"/>
          </a:xfrm>
          <a:prstGeom prst="rect">
            <a:avLst/>
          </a:prstGeom>
        </p:spPr>
        <p:txBody>
          <a:bodyPr/>
          <a:lstStyle/>
          <a:p>
            <a:fld id="{2066355A-084C-D24E-9AD2-7E4FC41EA627}" type="slidenum">
              <a:rPr lang="en-US" smtClean="0"/>
              <a:t>38</a:t>
            </a:fld>
            <a:endParaRPr lang="en-US" dirty="0"/>
          </a:p>
        </p:txBody>
      </p:sp>
      <p:pic>
        <p:nvPicPr>
          <p:cNvPr id="6146" name="Picture 2" descr="Image result for safety training chemical spill la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540" y="1302787"/>
            <a:ext cx="2372301" cy="157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715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199" y="3875298"/>
            <a:ext cx="5963479" cy="629264"/>
          </a:xfrm>
          <a:prstGeom prst="rect">
            <a:avLst/>
          </a:prstGeom>
          <a:solidFill>
            <a:schemeClr val="accent3">
              <a:lumMod val="75000"/>
              <a:alpha val="63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CA">
              <a:solidFill>
                <a:schemeClr val="tx1"/>
              </a:solidFill>
            </a:endParaRPr>
          </a:p>
        </p:txBody>
      </p:sp>
      <p:sp>
        <p:nvSpPr>
          <p:cNvPr id="2" name="Rectangle 1"/>
          <p:cNvSpPr/>
          <p:nvPr/>
        </p:nvSpPr>
        <p:spPr>
          <a:xfrm>
            <a:off x="457200" y="3224981"/>
            <a:ext cx="5963478" cy="629264"/>
          </a:xfrm>
          <a:prstGeom prst="rect">
            <a:avLst/>
          </a:prstGeom>
          <a:solidFill>
            <a:srgbClr val="604A7B">
              <a:alpha val="63000"/>
            </a:srgb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CA">
              <a:solidFill>
                <a:schemeClr val="bg1"/>
              </a:solidFill>
            </a:endParaRPr>
          </a:p>
        </p:txBody>
      </p:sp>
      <p:sp>
        <p:nvSpPr>
          <p:cNvPr id="31747" name="Content Placeholder 2"/>
          <p:cNvSpPr>
            <a:spLocks noGrp="1"/>
          </p:cNvSpPr>
          <p:nvPr>
            <p:ph sz="half" idx="1"/>
          </p:nvPr>
        </p:nvSpPr>
        <p:spPr>
          <a:xfrm>
            <a:off x="457200" y="1098891"/>
            <a:ext cx="6396446" cy="4967612"/>
          </a:xfrm>
        </p:spPr>
        <p:txBody>
          <a:bodyPr>
            <a:normAutofit/>
          </a:bodyPr>
          <a:lstStyle/>
          <a:p>
            <a:pPr marL="0" indent="0" eaLnBrk="1" hangingPunct="1">
              <a:spcBef>
                <a:spcPts val="1200"/>
              </a:spcBef>
              <a:spcAft>
                <a:spcPts val="1200"/>
              </a:spcAft>
              <a:buNone/>
            </a:pPr>
            <a:r>
              <a:rPr lang="en-US" altLang="en-US" sz="2100" dirty="0"/>
              <a:t>Cover any open wounds, cuts, scratches or </a:t>
            </a:r>
            <a:r>
              <a:rPr lang="en-US" altLang="en-US" sz="2100" dirty="0" smtClean="0"/>
              <a:t>grazes </a:t>
            </a:r>
            <a:r>
              <a:rPr lang="en-US" altLang="en-US" sz="2100" dirty="0"/>
              <a:t>with waterproof dressings before entering the lab</a:t>
            </a:r>
            <a:endParaRPr lang="en-CA" altLang="en-US" sz="2200" dirty="0"/>
          </a:p>
          <a:p>
            <a:pPr marL="0" indent="0" eaLnBrk="1" hangingPunct="1">
              <a:spcBef>
                <a:spcPts val="1200"/>
              </a:spcBef>
              <a:spcAft>
                <a:spcPts val="1200"/>
              </a:spcAft>
              <a:buNone/>
            </a:pPr>
            <a:r>
              <a:rPr lang="en-US" altLang="en-US" sz="2100" dirty="0"/>
              <a:t>Wear </a:t>
            </a:r>
            <a:r>
              <a:rPr lang="en-US" altLang="en-US" sz="2000" b="1" dirty="0">
                <a:solidFill>
                  <a:srgbClr val="C00000"/>
                </a:solidFill>
              </a:rPr>
              <a:t>properly fitted </a:t>
            </a:r>
            <a:r>
              <a:rPr lang="en-US" altLang="en-US" sz="2100" dirty="0"/>
              <a:t>protective laboratory clothing (lab coat - properly fastened and sleeves rolled </a:t>
            </a:r>
            <a:r>
              <a:rPr lang="en-US" altLang="en-US" sz="2100" dirty="0" smtClean="0"/>
              <a:t>down) </a:t>
            </a:r>
          </a:p>
          <a:p>
            <a:pPr marL="0" indent="0" eaLnBrk="1" hangingPunct="1">
              <a:spcBef>
                <a:spcPts val="0"/>
              </a:spcBef>
              <a:buNone/>
            </a:pPr>
            <a:r>
              <a:rPr lang="en-US" altLang="en-US" sz="2000" b="1" dirty="0" smtClean="0">
                <a:solidFill>
                  <a:srgbClr val="C00000"/>
                </a:solidFill>
              </a:rPr>
              <a:t>Laboratory </a:t>
            </a:r>
            <a:r>
              <a:rPr lang="en-US" altLang="en-US" sz="2000" b="1" dirty="0">
                <a:solidFill>
                  <a:srgbClr val="C00000"/>
                </a:solidFill>
              </a:rPr>
              <a:t>clothing is </a:t>
            </a:r>
            <a:r>
              <a:rPr lang="en-US" altLang="en-US" sz="2000" b="1" dirty="0" smtClean="0">
                <a:solidFill>
                  <a:srgbClr val="C00000"/>
                </a:solidFill>
              </a:rPr>
              <a:t>colour-coded</a:t>
            </a:r>
            <a:r>
              <a:rPr lang="en-US" altLang="en-US" sz="2100" dirty="0" smtClean="0"/>
              <a:t>:</a:t>
            </a:r>
          </a:p>
          <a:p>
            <a:pPr>
              <a:spcBef>
                <a:spcPts val="0"/>
              </a:spcBef>
              <a:buFont typeface="Arial" panose="020B0604020202020204" pitchFamily="34" charset="0"/>
              <a:buChar char="•"/>
            </a:pPr>
            <a:r>
              <a:rPr lang="en-US" altLang="en-US" sz="2100" dirty="0" smtClean="0">
                <a:solidFill>
                  <a:srgbClr val="FFFFFF"/>
                </a:solidFill>
                <a:effectLst>
                  <a:outerShdw blurRad="38100" dist="38100" dir="2700000" algn="tl">
                    <a:srgbClr val="000000">
                      <a:alpha val="43137"/>
                    </a:srgbClr>
                  </a:outerShdw>
                </a:effectLst>
              </a:rPr>
              <a:t>White</a:t>
            </a:r>
            <a:r>
              <a:rPr lang="en-US" altLang="en-US" sz="2100" dirty="0" smtClean="0">
                <a:solidFill>
                  <a:srgbClr val="FFFFFF"/>
                </a:solidFill>
                <a:effectLst>
                  <a:outerShdw blurRad="38100" dist="38100" dir="2700000" algn="tl">
                    <a:srgbClr val="000000">
                      <a:alpha val="43137"/>
                    </a:srgbClr>
                  </a:outerShdw>
                </a:effectLst>
              </a:rPr>
              <a:t> </a:t>
            </a:r>
            <a:r>
              <a:rPr lang="en-US" altLang="en-US" sz="2100" dirty="0">
                <a:solidFill>
                  <a:srgbClr val="FFFFFF"/>
                </a:solidFill>
                <a:effectLst>
                  <a:outerShdw blurRad="38100" dist="38100" dir="2700000" algn="tl">
                    <a:srgbClr val="000000">
                      <a:alpha val="43137"/>
                    </a:srgbClr>
                  </a:outerShdw>
                </a:effectLst>
              </a:rPr>
              <a:t>coats and purple gloves are </a:t>
            </a:r>
            <a:r>
              <a:rPr lang="en-US" altLang="en-US" sz="2100" dirty="0" smtClean="0">
                <a:solidFill>
                  <a:srgbClr val="FFFFFF"/>
                </a:solidFill>
                <a:effectLst>
                  <a:outerShdw blurRad="38100" dist="38100" dir="2700000" algn="tl">
                    <a:srgbClr val="000000">
                      <a:alpha val="43137"/>
                    </a:srgbClr>
                  </a:outerShdw>
                </a:effectLst>
              </a:rPr>
              <a:t>to be </a:t>
            </a:r>
            <a:r>
              <a:rPr lang="en-US" altLang="en-US" sz="2100" dirty="0">
                <a:solidFill>
                  <a:srgbClr val="FFFFFF"/>
                </a:solidFill>
                <a:effectLst>
                  <a:outerShdw blurRad="38100" dist="38100" dir="2700000" algn="tl">
                    <a:srgbClr val="000000">
                      <a:alpha val="43137"/>
                    </a:srgbClr>
                  </a:outerShdw>
                </a:effectLst>
              </a:rPr>
              <a:t>worn in </a:t>
            </a:r>
            <a:r>
              <a:rPr lang="en-US" altLang="en-US" sz="2100" u="sng" dirty="0" smtClean="0">
                <a:solidFill>
                  <a:srgbClr val="FFFFFF"/>
                </a:solidFill>
                <a:effectLst>
                  <a:outerShdw blurRad="38100" dist="38100" dir="2700000" algn="tl">
                    <a:srgbClr val="000000">
                      <a:alpha val="43137"/>
                    </a:srgbClr>
                  </a:outerShdw>
                </a:effectLst>
              </a:rPr>
              <a:t>laboratory</a:t>
            </a:r>
            <a:r>
              <a:rPr lang="en-US" altLang="en-US" sz="2100" dirty="0" smtClean="0">
                <a:solidFill>
                  <a:srgbClr val="FFFFFF"/>
                </a:solidFill>
                <a:effectLst>
                  <a:outerShdw blurRad="38100" dist="38100" dir="2700000" algn="tl">
                    <a:srgbClr val="000000">
                      <a:alpha val="43137"/>
                    </a:srgbClr>
                  </a:outerShdw>
                </a:effectLst>
              </a:rPr>
              <a:t> areas </a:t>
            </a:r>
            <a:r>
              <a:rPr lang="en-US" altLang="en-US" sz="2100" i="1" dirty="0" smtClean="0">
                <a:solidFill>
                  <a:srgbClr val="FFFFFF"/>
                </a:solidFill>
                <a:effectLst>
                  <a:outerShdw blurRad="38100" dist="38100" dir="2700000" algn="tl">
                    <a:srgbClr val="000000">
                      <a:alpha val="43137"/>
                    </a:srgbClr>
                  </a:outerShdw>
                </a:effectLst>
              </a:rPr>
              <a:t>only </a:t>
            </a:r>
          </a:p>
          <a:p>
            <a:pPr>
              <a:spcBef>
                <a:spcPts val="0"/>
              </a:spcBef>
              <a:buFont typeface="Arial" panose="020B0604020202020204" pitchFamily="34" charset="0"/>
              <a:buChar char="•"/>
            </a:pPr>
            <a:r>
              <a:rPr lang="en-US" altLang="en-US" sz="2100" dirty="0" smtClean="0">
                <a:effectLst>
                  <a:outerShdw blurRad="38100" dist="38100" dir="2700000" algn="tl">
                    <a:srgbClr val="000000">
                      <a:alpha val="43137"/>
                    </a:srgbClr>
                  </a:outerShdw>
                </a:effectLst>
              </a:rPr>
              <a:t>Black coats and green gloves are used </a:t>
            </a:r>
            <a:r>
              <a:rPr lang="en-US" altLang="en-US" sz="2100" u="sng" dirty="0" smtClean="0">
                <a:effectLst>
                  <a:outerShdw blurRad="38100" dist="38100" dir="2700000" algn="tl">
                    <a:srgbClr val="000000">
                      <a:alpha val="43137"/>
                    </a:srgbClr>
                  </a:outerShdw>
                </a:effectLst>
              </a:rPr>
              <a:t>outside </a:t>
            </a:r>
          </a:p>
          <a:p>
            <a:pPr marL="0" indent="0" defTabSz="355600">
              <a:spcBef>
                <a:spcPts val="0"/>
              </a:spcBef>
              <a:buNone/>
            </a:pPr>
            <a:r>
              <a:rPr lang="en-US" altLang="en-US" sz="2100" dirty="0">
                <a:effectLst>
                  <a:outerShdw blurRad="38100" dist="38100" dir="2700000" algn="tl">
                    <a:srgbClr val="000000">
                      <a:alpha val="43137"/>
                    </a:srgbClr>
                  </a:outerShdw>
                </a:effectLst>
              </a:rPr>
              <a:t>	</a:t>
            </a:r>
            <a:r>
              <a:rPr lang="en-US" altLang="en-US" sz="2100" dirty="0" smtClean="0">
                <a:effectLst>
                  <a:outerShdw blurRad="38100" dist="38100" dir="2700000" algn="tl">
                    <a:srgbClr val="000000">
                      <a:alpha val="43137"/>
                    </a:srgbClr>
                  </a:outerShdw>
                </a:effectLst>
              </a:rPr>
              <a:t>the lab spaces </a:t>
            </a:r>
            <a:endParaRPr lang="en-US" altLang="en-US" sz="2200" dirty="0" smtClean="0">
              <a:effectLst>
                <a:outerShdw blurRad="38100" dist="38100" dir="2700000" algn="tl">
                  <a:srgbClr val="000000">
                    <a:alpha val="43137"/>
                  </a:srgbClr>
                </a:outerShdw>
              </a:effectLst>
            </a:endParaRPr>
          </a:p>
          <a:p>
            <a:pPr marL="0" indent="0">
              <a:spcBef>
                <a:spcPts val="1200"/>
              </a:spcBef>
              <a:spcAft>
                <a:spcPts val="1200"/>
              </a:spcAft>
              <a:buNone/>
            </a:pPr>
            <a:r>
              <a:rPr lang="en-US" altLang="en-US" sz="2100" dirty="0" smtClean="0"/>
              <a:t>Wear gloves appropriate for the work you are doing</a:t>
            </a:r>
          </a:p>
          <a:p>
            <a:pPr marL="0" indent="0">
              <a:buNone/>
            </a:pPr>
            <a:r>
              <a:rPr lang="en-US" altLang="en-US" sz="2100" dirty="0" smtClean="0"/>
              <a:t>Wear </a:t>
            </a:r>
            <a:r>
              <a:rPr lang="en-US" altLang="en-US" sz="2100" dirty="0"/>
              <a:t>suitable footwear with closed </a:t>
            </a:r>
            <a:r>
              <a:rPr lang="en-US" altLang="en-US" sz="2100" dirty="0" smtClean="0"/>
              <a:t>toes, a closed heel, and long pants (</a:t>
            </a:r>
            <a:r>
              <a:rPr lang="en-US" altLang="en-US" sz="2000" b="1" dirty="0">
                <a:solidFill>
                  <a:srgbClr val="C00000"/>
                </a:solidFill>
              </a:rPr>
              <a:t>no skin should be exposed</a:t>
            </a:r>
            <a:r>
              <a:rPr lang="en-US" altLang="en-US" sz="2100" dirty="0" smtClean="0"/>
              <a:t>!).</a:t>
            </a:r>
            <a:endParaRPr lang="en-CA" altLang="en-US" dirty="0"/>
          </a:p>
        </p:txBody>
      </p:sp>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5213" y="4785920"/>
            <a:ext cx="109855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3788" y="3287306"/>
            <a:ext cx="104140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3788" y="1775993"/>
            <a:ext cx="96520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a:xfrm>
            <a:off x="457200" y="19050"/>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CA" dirty="0" smtClean="0"/>
              <a:t>Personal Protective Equipment (PPE)</a:t>
            </a:r>
            <a:endParaRPr lang="en-CA" dirty="0"/>
          </a:p>
        </p:txBody>
      </p:sp>
      <p:sp>
        <p:nvSpPr>
          <p:cNvPr id="4" name="Slide Number Placeholder 3"/>
          <p:cNvSpPr>
            <a:spLocks/>
          </p:cNvSpPr>
          <p:nvPr/>
        </p:nvSpPr>
        <p:spPr>
          <a:xfrm>
            <a:off x="0" y="6492875"/>
            <a:ext cx="2133600" cy="365125"/>
          </a:xfrm>
          <a:prstGeom prst="rect">
            <a:avLst/>
          </a:prstGeom>
        </p:spPr>
        <p:txBody>
          <a:bodyPr/>
          <a:lstStyle/>
          <a:p>
            <a:fld id="{2066355A-084C-D24E-9AD2-7E4FC41EA627}" type="slidenum">
              <a:rPr lang="en-US" smtClean="0"/>
              <a:t>39</a:t>
            </a:fld>
            <a:endParaRPr lang="en-US" dirty="0"/>
          </a:p>
        </p:txBody>
      </p:sp>
    </p:spTree>
    <p:extLst>
      <p:ext uri="{BB962C8B-B14F-4D97-AF65-F5344CB8AC3E}">
        <p14:creationId xmlns:p14="http://schemas.microsoft.com/office/powerpoint/2010/main" val="36829626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75855"/>
            <a:ext cx="8229600" cy="4916127"/>
          </a:xfrm>
        </p:spPr>
        <p:txBody>
          <a:bodyPr>
            <a:normAutofit fontScale="70000" lnSpcReduction="20000"/>
          </a:bodyPr>
          <a:lstStyle/>
          <a:p>
            <a:pPr marL="0" indent="0" algn="just">
              <a:buNone/>
            </a:pPr>
            <a:r>
              <a:rPr lang="en-CA" dirty="0" smtClean="0"/>
              <a:t>All education projects and programs will have at least one supervisor at CLS with </a:t>
            </a:r>
            <a:r>
              <a:rPr lang="en-CA" dirty="0"/>
              <a:t>a</a:t>
            </a:r>
            <a:r>
              <a:rPr lang="en-CA" dirty="0" smtClean="0"/>
              <a:t>dditional training that is responsible for the project and the student(s) involved. </a:t>
            </a:r>
            <a:r>
              <a:rPr lang="en-CA" dirty="0" smtClean="0">
                <a:solidFill>
                  <a:srgbClr val="FF0000"/>
                </a:solidFill>
                <a:effectLst>
                  <a:outerShdw blurRad="38100" dist="38100" dir="2700000" algn="tl">
                    <a:srgbClr val="000000">
                      <a:alpha val="43137"/>
                    </a:srgbClr>
                  </a:outerShdw>
                </a:effectLst>
              </a:rPr>
              <a:t>Make sure you know who this person is so that you know where to get help.</a:t>
            </a:r>
          </a:p>
          <a:p>
            <a:pPr marL="0" indent="0">
              <a:buNone/>
            </a:pPr>
            <a:endParaRPr lang="en-CA" dirty="0" smtClean="0"/>
          </a:p>
          <a:p>
            <a:pPr marL="0" indent="0" algn="just">
              <a:buNone/>
            </a:pPr>
            <a:r>
              <a:rPr lang="en-CA" sz="4000" u="sng" dirty="0" smtClean="0">
                <a:solidFill>
                  <a:srgbClr val="FF0000"/>
                </a:solidFill>
                <a:effectLst>
                  <a:outerShdw blurRad="38100" dist="38100" dir="2700000" algn="tl">
                    <a:srgbClr val="000000">
                      <a:alpha val="43137"/>
                    </a:srgbClr>
                  </a:outerShdw>
                </a:effectLst>
              </a:rPr>
              <a:t>Report </a:t>
            </a:r>
            <a:r>
              <a:rPr lang="en-CA" sz="4000" u="sng" dirty="0" smtClean="0">
                <a:solidFill>
                  <a:srgbClr val="FF0000"/>
                </a:solidFill>
                <a:effectLst>
                  <a:outerShdw blurRad="38100" dist="38100" dir="2700000" algn="tl">
                    <a:srgbClr val="000000">
                      <a:alpha val="43137"/>
                    </a:srgbClr>
                  </a:outerShdw>
                </a:effectLst>
              </a:rPr>
              <a:t> </a:t>
            </a:r>
            <a:r>
              <a:rPr lang="en-CA" sz="4000" u="sng" dirty="0" smtClean="0">
                <a:solidFill>
                  <a:srgbClr val="FF0000"/>
                </a:solidFill>
                <a:effectLst>
                  <a:outerShdw blurRad="38100" dist="38100" dir="2700000" algn="tl">
                    <a:srgbClr val="000000">
                      <a:alpha val="43137"/>
                    </a:srgbClr>
                  </a:outerShdw>
                </a:effectLst>
              </a:rPr>
              <a:t>to a supervisor</a:t>
            </a:r>
            <a:r>
              <a:rPr lang="en-CA" dirty="0" smtClean="0"/>
              <a:t> if you ever feel uncomfortable or unsafe doing something, or if you witness something that you feel is unsafe – tell the supervisor responsible for your project.</a:t>
            </a:r>
          </a:p>
          <a:p>
            <a:pPr marL="0" indent="0">
              <a:buNone/>
            </a:pPr>
            <a:endParaRPr lang="en-CA" dirty="0" smtClean="0"/>
          </a:p>
          <a:p>
            <a:pPr marL="0" indent="0">
              <a:buNone/>
            </a:pPr>
            <a:r>
              <a:rPr lang="en-CA" dirty="0" smtClean="0"/>
              <a:t>When it comes to safety, you have the right:</a:t>
            </a:r>
          </a:p>
          <a:p>
            <a:pPr marL="514350" indent="-514350">
              <a:buAutoNum type="arabicPeriod"/>
            </a:pPr>
            <a:endParaRPr lang="en-CA" dirty="0" smtClean="0"/>
          </a:p>
          <a:p>
            <a:pPr marL="1436688" indent="-514350">
              <a:buAutoNum type="arabicPeriod"/>
            </a:pPr>
            <a:r>
              <a:rPr lang="en-CA" sz="4000" dirty="0" smtClean="0">
                <a:solidFill>
                  <a:srgbClr val="FF0000"/>
                </a:solidFill>
                <a:effectLst>
                  <a:outerShdw blurRad="38100" dist="38100" dir="2700000" algn="tl">
                    <a:srgbClr val="000000">
                      <a:alpha val="43137"/>
                    </a:srgbClr>
                  </a:outerShdw>
                </a:effectLst>
              </a:rPr>
              <a:t>To know </a:t>
            </a:r>
          </a:p>
          <a:p>
            <a:pPr marL="1436688" indent="-514350">
              <a:buAutoNum type="arabicPeriod"/>
            </a:pPr>
            <a:r>
              <a:rPr lang="en-CA" sz="4000" dirty="0" smtClean="0">
                <a:solidFill>
                  <a:srgbClr val="FF0000"/>
                </a:solidFill>
                <a:effectLst>
                  <a:outerShdw blurRad="38100" dist="38100" dir="2700000" algn="tl">
                    <a:srgbClr val="000000">
                      <a:alpha val="43137"/>
                    </a:srgbClr>
                  </a:outerShdw>
                </a:effectLst>
              </a:rPr>
              <a:t>To participate </a:t>
            </a:r>
          </a:p>
          <a:p>
            <a:pPr marL="1436688" indent="-514350">
              <a:buAutoNum type="arabicPeriod"/>
            </a:pPr>
            <a:r>
              <a:rPr lang="en-CA" sz="4000" dirty="0" smtClean="0">
                <a:solidFill>
                  <a:srgbClr val="FF0000"/>
                </a:solidFill>
                <a:effectLst>
                  <a:outerShdw blurRad="38100" dist="38100" dir="2700000" algn="tl">
                    <a:srgbClr val="000000">
                      <a:alpha val="43137"/>
                    </a:srgbClr>
                  </a:outerShdw>
                </a:effectLst>
              </a:rPr>
              <a:t>To refuse </a:t>
            </a:r>
            <a:endParaRPr lang="en-CA" sz="4000" dirty="0">
              <a:solidFill>
                <a:srgbClr val="FF0000"/>
              </a:solidFill>
              <a:effectLst>
                <a:outerShdw blurRad="38100" dist="38100" dir="2700000" algn="tl">
                  <a:srgbClr val="000000">
                    <a:alpha val="43137"/>
                  </a:srgbClr>
                </a:outerShdw>
              </a:effectLst>
            </a:endParaRPr>
          </a:p>
        </p:txBody>
      </p:sp>
      <p:pic>
        <p:nvPicPr>
          <p:cNvPr id="4" name="Picture 2" descr="HodgesScan2-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6301" y="4029364"/>
            <a:ext cx="3049872" cy="1925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p:cNvSpPr>
            <a:spLocks/>
          </p:cNvSpPr>
          <p:nvPr/>
        </p:nvSpPr>
        <p:spPr>
          <a:xfrm>
            <a:off x="0" y="6492875"/>
            <a:ext cx="2133600" cy="365125"/>
          </a:xfrm>
          <a:prstGeom prst="rect">
            <a:avLst/>
          </a:prstGeom>
        </p:spPr>
        <p:txBody>
          <a:bodyPr/>
          <a:lstStyle/>
          <a:p>
            <a:fld id="{2066355A-084C-D24E-9AD2-7E4FC41EA627}" type="slidenum">
              <a:rPr lang="en-US" smtClean="0"/>
              <a:t>4</a:t>
            </a:fld>
            <a:endParaRPr lang="en-US" dirty="0"/>
          </a:p>
        </p:txBody>
      </p:sp>
    </p:spTree>
    <p:extLst>
      <p:ext uri="{BB962C8B-B14F-4D97-AF65-F5344CB8AC3E}">
        <p14:creationId xmlns:p14="http://schemas.microsoft.com/office/powerpoint/2010/main" val="10551338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781006" y="1046597"/>
            <a:ext cx="4187503" cy="5054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dirty="0"/>
          </a:p>
        </p:txBody>
      </p:sp>
      <p:sp>
        <p:nvSpPr>
          <p:cNvPr id="32772" name="Content Placeholder 2"/>
          <p:cNvSpPr>
            <a:spLocks noGrp="1"/>
          </p:cNvSpPr>
          <p:nvPr>
            <p:ph idx="1"/>
          </p:nvPr>
        </p:nvSpPr>
        <p:spPr>
          <a:xfrm>
            <a:off x="457201" y="1071563"/>
            <a:ext cx="4019006" cy="5054600"/>
          </a:xfrm>
        </p:spPr>
        <p:txBody>
          <a:bodyPr/>
          <a:lstStyle/>
          <a:p>
            <a:pPr eaLnBrk="1" hangingPunct="1"/>
            <a:endParaRPr lang="en-US" altLang="en-US" sz="2400" dirty="0"/>
          </a:p>
          <a:p>
            <a:pPr eaLnBrk="1" hangingPunct="1"/>
            <a:r>
              <a:rPr lang="en-US" altLang="en-US" sz="2200" dirty="0"/>
              <a:t>Always remove gloves before exiting the laboratory and dispose of them as hazardous waste, if applicable</a:t>
            </a:r>
            <a:endParaRPr lang="en-CA" altLang="en-US" sz="2400" dirty="0"/>
          </a:p>
          <a:p>
            <a:endParaRPr lang="en-US" altLang="en-US" sz="2200" dirty="0"/>
          </a:p>
          <a:p>
            <a:r>
              <a:rPr lang="en-US" altLang="en-US" sz="2200" dirty="0"/>
              <a:t>Remember, </a:t>
            </a:r>
            <a:r>
              <a:rPr lang="en-CA" altLang="en-US" sz="2200" dirty="0"/>
              <a:t>PPE is the last line of defense for your safety protection</a:t>
            </a:r>
          </a:p>
          <a:p>
            <a:endParaRPr lang="en-CA" altLang="en-US" sz="2200" dirty="0"/>
          </a:p>
          <a:p>
            <a:pPr eaLnBrk="1" hangingPunct="1"/>
            <a:r>
              <a:rPr lang="en-CA" altLang="en-US" sz="2200" dirty="0">
                <a:solidFill>
                  <a:srgbClr val="C00000"/>
                </a:solidFill>
              </a:rPr>
              <a:t>Do not touch mouth, eyes or face while handling </a:t>
            </a:r>
            <a:r>
              <a:rPr lang="en-CA" altLang="en-US" sz="2200" dirty="0" smtClean="0">
                <a:solidFill>
                  <a:srgbClr val="C00000"/>
                </a:solidFill>
              </a:rPr>
              <a:t>materials</a:t>
            </a:r>
            <a:endParaRPr lang="en-CA" altLang="en-US" sz="2400" dirty="0">
              <a:solidFill>
                <a:srgbClr val="C00000"/>
              </a:solidFill>
            </a:endParaRPr>
          </a:p>
        </p:txBody>
      </p:sp>
      <p:sp>
        <p:nvSpPr>
          <p:cNvPr id="32773" name="TextBox 3"/>
          <p:cNvSpPr txBox="1">
            <a:spLocks noChangeArrowheads="1"/>
          </p:cNvSpPr>
          <p:nvPr/>
        </p:nvSpPr>
        <p:spPr bwMode="auto">
          <a:xfrm>
            <a:off x="5094514" y="1118033"/>
            <a:ext cx="37054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94F99"/>
              </a:buClr>
              <a:buFont typeface="Wingdings" panose="05000000000000000000" pitchFamily="2" charset="2"/>
              <a:buChar char="§"/>
              <a:defRPr sz="3200">
                <a:solidFill>
                  <a:srgbClr val="694F99"/>
                </a:solidFill>
                <a:latin typeface="Calibri" panose="020F0502020204030204" pitchFamily="34" charset="0"/>
              </a:defRPr>
            </a:lvl1pPr>
            <a:lvl2pPr marL="742950" indent="-285750">
              <a:spcBef>
                <a:spcPct val="20000"/>
              </a:spcBef>
              <a:buClr>
                <a:srgbClr val="694F99"/>
              </a:buClr>
              <a:buSzPct val="70000"/>
              <a:buFont typeface="Wingdings" panose="05000000000000000000" pitchFamily="2" charset="2"/>
              <a:buChar char="§"/>
              <a:defRPr sz="2800">
                <a:solidFill>
                  <a:srgbClr val="694F99"/>
                </a:solidFill>
                <a:latin typeface="Calibri" panose="020F0502020204030204" pitchFamily="34" charset="0"/>
              </a:defRPr>
            </a:lvl2pPr>
            <a:lvl3pPr marL="1143000" indent="-228600">
              <a:spcBef>
                <a:spcPct val="20000"/>
              </a:spcBef>
              <a:buClr>
                <a:srgbClr val="694F99"/>
              </a:buClr>
              <a:buSzPct val="75000"/>
              <a:buFont typeface="Arial" panose="020B0604020202020204" pitchFamily="34" charset="0"/>
              <a:buChar char="•"/>
              <a:defRPr sz="2400">
                <a:solidFill>
                  <a:srgbClr val="694F99"/>
                </a:solidFill>
                <a:latin typeface="Calibri" panose="020F0502020204030204" pitchFamily="34" charset="0"/>
              </a:defRPr>
            </a:lvl3pPr>
            <a:lvl4pPr marL="1600200" indent="-228600">
              <a:spcBef>
                <a:spcPct val="20000"/>
              </a:spcBef>
              <a:buClr>
                <a:srgbClr val="694F99"/>
              </a:buClr>
              <a:buFont typeface="Arial" panose="020B0604020202020204" pitchFamily="34" charset="0"/>
              <a:buChar char="–"/>
              <a:defRPr sz="2000">
                <a:solidFill>
                  <a:srgbClr val="694F99"/>
                </a:solidFill>
                <a:latin typeface="Calibri" panose="020F0502020204030204" pitchFamily="34" charset="0"/>
              </a:defRPr>
            </a:lvl4pPr>
            <a:lvl5pPr marL="2057400" indent="-228600">
              <a:spcBef>
                <a:spcPct val="20000"/>
              </a:spcBef>
              <a:buClr>
                <a:srgbClr val="694F99"/>
              </a:buClr>
              <a:buFont typeface="Arial" panose="020B0604020202020204" pitchFamily="34" charset="0"/>
              <a:buChar char="»"/>
              <a:defRPr sz="2000">
                <a:solidFill>
                  <a:srgbClr val="694F99"/>
                </a:solidFill>
                <a:latin typeface="Calibri" panose="020F0502020204030204" pitchFamily="34" charset="0"/>
              </a:defRPr>
            </a:lvl5pPr>
            <a:lvl6pPr marL="25146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6pPr>
            <a:lvl7pPr marL="29718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7pPr>
            <a:lvl8pPr marL="34290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8pPr>
            <a:lvl9pPr marL="38862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9pPr>
          </a:lstStyle>
          <a:p>
            <a:pPr eaLnBrk="1" hangingPunct="1">
              <a:spcBef>
                <a:spcPct val="0"/>
              </a:spcBef>
              <a:buClrTx/>
              <a:buFontTx/>
              <a:buNone/>
            </a:pPr>
            <a:r>
              <a:rPr lang="en-CA" altLang="en-US" sz="1800" b="1" dirty="0">
                <a:solidFill>
                  <a:schemeClr val="tx1"/>
                </a:solidFill>
                <a:latin typeface="Arial" panose="020B0604020202020204" pitchFamily="34" charset="0"/>
              </a:rPr>
              <a:t>Proper Glove removal technique</a:t>
            </a:r>
          </a:p>
        </p:txBody>
      </p:sp>
      <p:pic>
        <p:nvPicPr>
          <p:cNvPr id="32774" name="Picture 2" descr="http://www.madeitex.com.br/site%20madeitex%20ingles/Informa/donning_techniques-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8593" y="1883830"/>
            <a:ext cx="1389216" cy="93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Picture 4" descr="http://www.madeitex.com.br/site%20madeitex%20ingles/Informa/donning_techniques-9.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593" y="3134584"/>
            <a:ext cx="1379692" cy="95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Picture 3" descr="http://www.madeitex.com.br/site%20madeitex%20ingles/Informa/donning_techniques-10.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118" y="4542674"/>
            <a:ext cx="1379691" cy="96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Box 7"/>
          <p:cNvSpPr txBox="1">
            <a:spLocks noChangeArrowheads="1"/>
          </p:cNvSpPr>
          <p:nvPr/>
        </p:nvSpPr>
        <p:spPr bwMode="auto">
          <a:xfrm>
            <a:off x="6374674" y="2046721"/>
            <a:ext cx="2667726"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94F99"/>
              </a:buClr>
              <a:buFont typeface="Wingdings" panose="05000000000000000000" pitchFamily="2" charset="2"/>
              <a:buChar char="§"/>
              <a:defRPr sz="3200">
                <a:solidFill>
                  <a:srgbClr val="694F99"/>
                </a:solidFill>
                <a:latin typeface="Calibri" panose="020F0502020204030204" pitchFamily="34" charset="0"/>
              </a:defRPr>
            </a:lvl1pPr>
            <a:lvl2pPr marL="742950" indent="-285750">
              <a:spcBef>
                <a:spcPct val="20000"/>
              </a:spcBef>
              <a:buClr>
                <a:srgbClr val="694F99"/>
              </a:buClr>
              <a:buSzPct val="70000"/>
              <a:buFont typeface="Wingdings" panose="05000000000000000000" pitchFamily="2" charset="2"/>
              <a:buChar char="§"/>
              <a:defRPr sz="2800">
                <a:solidFill>
                  <a:srgbClr val="694F99"/>
                </a:solidFill>
                <a:latin typeface="Calibri" panose="020F0502020204030204" pitchFamily="34" charset="0"/>
              </a:defRPr>
            </a:lvl2pPr>
            <a:lvl3pPr marL="1143000" indent="-228600">
              <a:spcBef>
                <a:spcPct val="20000"/>
              </a:spcBef>
              <a:buClr>
                <a:srgbClr val="694F99"/>
              </a:buClr>
              <a:buSzPct val="75000"/>
              <a:buFont typeface="Arial" panose="020B0604020202020204" pitchFamily="34" charset="0"/>
              <a:buChar char="•"/>
              <a:defRPr sz="2400">
                <a:solidFill>
                  <a:srgbClr val="694F99"/>
                </a:solidFill>
                <a:latin typeface="Calibri" panose="020F0502020204030204" pitchFamily="34" charset="0"/>
              </a:defRPr>
            </a:lvl3pPr>
            <a:lvl4pPr marL="1600200" indent="-228600">
              <a:spcBef>
                <a:spcPct val="20000"/>
              </a:spcBef>
              <a:buClr>
                <a:srgbClr val="694F99"/>
              </a:buClr>
              <a:buFont typeface="Arial" panose="020B0604020202020204" pitchFamily="34" charset="0"/>
              <a:buChar char="–"/>
              <a:defRPr sz="2000">
                <a:solidFill>
                  <a:srgbClr val="694F99"/>
                </a:solidFill>
                <a:latin typeface="Calibri" panose="020F0502020204030204" pitchFamily="34" charset="0"/>
              </a:defRPr>
            </a:lvl4pPr>
            <a:lvl5pPr marL="2057400" indent="-228600">
              <a:spcBef>
                <a:spcPct val="20000"/>
              </a:spcBef>
              <a:buClr>
                <a:srgbClr val="694F99"/>
              </a:buClr>
              <a:buFont typeface="Arial" panose="020B0604020202020204" pitchFamily="34" charset="0"/>
              <a:buChar char="»"/>
              <a:defRPr sz="2000">
                <a:solidFill>
                  <a:srgbClr val="694F99"/>
                </a:solidFill>
                <a:latin typeface="Calibri" panose="020F0502020204030204" pitchFamily="34" charset="0"/>
              </a:defRPr>
            </a:lvl5pPr>
            <a:lvl6pPr marL="25146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6pPr>
            <a:lvl7pPr marL="29718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7pPr>
            <a:lvl8pPr marL="34290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8pPr>
            <a:lvl9pPr marL="38862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9pPr>
          </a:lstStyle>
          <a:p>
            <a:pPr eaLnBrk="1" hangingPunct="1">
              <a:spcBef>
                <a:spcPct val="0"/>
              </a:spcBef>
              <a:buClrTx/>
              <a:buFontTx/>
              <a:buNone/>
            </a:pPr>
            <a:r>
              <a:rPr lang="en-US" altLang="en-US" sz="1200" b="1" dirty="0">
                <a:solidFill>
                  <a:schemeClr val="tx1"/>
                </a:solidFill>
                <a:latin typeface="Arial" panose="020B0604020202020204" pitchFamily="34" charset="0"/>
              </a:rPr>
              <a:t>1. Take hold of the first glove at the wrist. </a:t>
            </a:r>
          </a:p>
          <a:p>
            <a:pPr eaLnBrk="1" hangingPunct="1">
              <a:spcBef>
                <a:spcPct val="0"/>
              </a:spcBef>
              <a:buClrTx/>
              <a:buFontTx/>
              <a:buNone/>
            </a:pPr>
            <a:endParaRPr lang="en-CA" altLang="en-US" sz="2800" b="1" dirty="0">
              <a:solidFill>
                <a:schemeClr val="tx1"/>
              </a:solidFill>
              <a:latin typeface="Arial" panose="020B0604020202020204" pitchFamily="34" charset="0"/>
            </a:endParaRPr>
          </a:p>
        </p:txBody>
      </p:sp>
      <p:sp>
        <p:nvSpPr>
          <p:cNvPr id="32778" name="TextBox 8"/>
          <p:cNvSpPr txBox="1">
            <a:spLocks noChangeArrowheads="1"/>
          </p:cNvSpPr>
          <p:nvPr/>
        </p:nvSpPr>
        <p:spPr bwMode="auto">
          <a:xfrm>
            <a:off x="6374674" y="3158398"/>
            <a:ext cx="26677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94F99"/>
              </a:buClr>
              <a:buFont typeface="Wingdings" panose="05000000000000000000" pitchFamily="2" charset="2"/>
              <a:buChar char="§"/>
              <a:defRPr sz="3200">
                <a:solidFill>
                  <a:srgbClr val="694F99"/>
                </a:solidFill>
                <a:latin typeface="Calibri" panose="020F0502020204030204" pitchFamily="34" charset="0"/>
              </a:defRPr>
            </a:lvl1pPr>
            <a:lvl2pPr marL="742950" indent="-285750">
              <a:spcBef>
                <a:spcPct val="20000"/>
              </a:spcBef>
              <a:buClr>
                <a:srgbClr val="694F99"/>
              </a:buClr>
              <a:buSzPct val="70000"/>
              <a:buFont typeface="Wingdings" panose="05000000000000000000" pitchFamily="2" charset="2"/>
              <a:buChar char="§"/>
              <a:defRPr sz="2800">
                <a:solidFill>
                  <a:srgbClr val="694F99"/>
                </a:solidFill>
                <a:latin typeface="Calibri" panose="020F0502020204030204" pitchFamily="34" charset="0"/>
              </a:defRPr>
            </a:lvl2pPr>
            <a:lvl3pPr marL="1143000" indent="-228600">
              <a:spcBef>
                <a:spcPct val="20000"/>
              </a:spcBef>
              <a:buClr>
                <a:srgbClr val="694F99"/>
              </a:buClr>
              <a:buSzPct val="75000"/>
              <a:buFont typeface="Arial" panose="020B0604020202020204" pitchFamily="34" charset="0"/>
              <a:buChar char="•"/>
              <a:defRPr sz="2400">
                <a:solidFill>
                  <a:srgbClr val="694F99"/>
                </a:solidFill>
                <a:latin typeface="Calibri" panose="020F0502020204030204" pitchFamily="34" charset="0"/>
              </a:defRPr>
            </a:lvl3pPr>
            <a:lvl4pPr marL="1600200" indent="-228600">
              <a:spcBef>
                <a:spcPct val="20000"/>
              </a:spcBef>
              <a:buClr>
                <a:srgbClr val="694F99"/>
              </a:buClr>
              <a:buFont typeface="Arial" panose="020B0604020202020204" pitchFamily="34" charset="0"/>
              <a:buChar char="–"/>
              <a:defRPr sz="2000">
                <a:solidFill>
                  <a:srgbClr val="694F99"/>
                </a:solidFill>
                <a:latin typeface="Calibri" panose="020F0502020204030204" pitchFamily="34" charset="0"/>
              </a:defRPr>
            </a:lvl4pPr>
            <a:lvl5pPr marL="2057400" indent="-228600">
              <a:spcBef>
                <a:spcPct val="20000"/>
              </a:spcBef>
              <a:buClr>
                <a:srgbClr val="694F99"/>
              </a:buClr>
              <a:buFont typeface="Arial" panose="020B0604020202020204" pitchFamily="34" charset="0"/>
              <a:buChar char="»"/>
              <a:defRPr sz="2000">
                <a:solidFill>
                  <a:srgbClr val="694F99"/>
                </a:solidFill>
                <a:latin typeface="Calibri" panose="020F0502020204030204" pitchFamily="34" charset="0"/>
              </a:defRPr>
            </a:lvl5pPr>
            <a:lvl6pPr marL="25146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6pPr>
            <a:lvl7pPr marL="29718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7pPr>
            <a:lvl8pPr marL="34290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8pPr>
            <a:lvl9pPr marL="38862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9pPr>
          </a:lstStyle>
          <a:p>
            <a:pPr eaLnBrk="1" hangingPunct="1">
              <a:spcBef>
                <a:spcPct val="0"/>
              </a:spcBef>
              <a:buClrTx/>
              <a:buFontTx/>
              <a:buNone/>
            </a:pPr>
            <a:r>
              <a:rPr lang="en-US" altLang="en-US" sz="1200" b="1" dirty="0">
                <a:solidFill>
                  <a:schemeClr val="tx1"/>
                </a:solidFill>
                <a:latin typeface="Arial" panose="020B0604020202020204" pitchFamily="34" charset="0"/>
              </a:rPr>
              <a:t>2</a:t>
            </a:r>
            <a:r>
              <a:rPr lang="en-US" altLang="en-US" sz="1200" b="1" dirty="0" smtClean="0">
                <a:solidFill>
                  <a:schemeClr val="tx1"/>
                </a:solidFill>
                <a:latin typeface="Arial" panose="020B0604020202020204" pitchFamily="34" charset="0"/>
              </a:rPr>
              <a:t>. Fold </a:t>
            </a:r>
            <a:r>
              <a:rPr lang="en-US" altLang="en-US" sz="1200" b="1" dirty="0">
                <a:solidFill>
                  <a:schemeClr val="tx1"/>
                </a:solidFill>
                <a:latin typeface="Arial" panose="020B0604020202020204" pitchFamily="34" charset="0"/>
              </a:rPr>
              <a:t>it over and peel it back, turning it inside out as it goes. Once the glove is off, hold it with your gloved hand.</a:t>
            </a:r>
            <a:endParaRPr lang="en-CA" altLang="en-US" sz="1200" b="1" dirty="0">
              <a:solidFill>
                <a:schemeClr val="tx1"/>
              </a:solidFill>
              <a:latin typeface="Arial" panose="020B0604020202020204" pitchFamily="34" charset="0"/>
            </a:endParaRPr>
          </a:p>
        </p:txBody>
      </p:sp>
      <p:sp>
        <p:nvSpPr>
          <p:cNvPr id="32779" name="TextBox 9"/>
          <p:cNvSpPr txBox="1">
            <a:spLocks noChangeArrowheads="1"/>
          </p:cNvSpPr>
          <p:nvPr/>
        </p:nvSpPr>
        <p:spPr bwMode="auto">
          <a:xfrm>
            <a:off x="6384199" y="4495049"/>
            <a:ext cx="266772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94F99"/>
              </a:buClr>
              <a:buFont typeface="Wingdings" panose="05000000000000000000" pitchFamily="2" charset="2"/>
              <a:buChar char="§"/>
              <a:defRPr sz="3200">
                <a:solidFill>
                  <a:srgbClr val="694F99"/>
                </a:solidFill>
                <a:latin typeface="Calibri" panose="020F0502020204030204" pitchFamily="34" charset="0"/>
              </a:defRPr>
            </a:lvl1pPr>
            <a:lvl2pPr marL="742950" indent="-285750">
              <a:spcBef>
                <a:spcPct val="20000"/>
              </a:spcBef>
              <a:buClr>
                <a:srgbClr val="694F99"/>
              </a:buClr>
              <a:buSzPct val="70000"/>
              <a:buFont typeface="Wingdings" panose="05000000000000000000" pitchFamily="2" charset="2"/>
              <a:buChar char="§"/>
              <a:defRPr sz="2800">
                <a:solidFill>
                  <a:srgbClr val="694F99"/>
                </a:solidFill>
                <a:latin typeface="Calibri" panose="020F0502020204030204" pitchFamily="34" charset="0"/>
              </a:defRPr>
            </a:lvl2pPr>
            <a:lvl3pPr marL="1143000" indent="-228600">
              <a:spcBef>
                <a:spcPct val="20000"/>
              </a:spcBef>
              <a:buClr>
                <a:srgbClr val="694F99"/>
              </a:buClr>
              <a:buSzPct val="75000"/>
              <a:buFont typeface="Arial" panose="020B0604020202020204" pitchFamily="34" charset="0"/>
              <a:buChar char="•"/>
              <a:defRPr sz="2400">
                <a:solidFill>
                  <a:srgbClr val="694F99"/>
                </a:solidFill>
                <a:latin typeface="Calibri" panose="020F0502020204030204" pitchFamily="34" charset="0"/>
              </a:defRPr>
            </a:lvl3pPr>
            <a:lvl4pPr marL="1600200" indent="-228600">
              <a:spcBef>
                <a:spcPct val="20000"/>
              </a:spcBef>
              <a:buClr>
                <a:srgbClr val="694F99"/>
              </a:buClr>
              <a:buFont typeface="Arial" panose="020B0604020202020204" pitchFamily="34" charset="0"/>
              <a:buChar char="–"/>
              <a:defRPr sz="2000">
                <a:solidFill>
                  <a:srgbClr val="694F99"/>
                </a:solidFill>
                <a:latin typeface="Calibri" panose="020F0502020204030204" pitchFamily="34" charset="0"/>
              </a:defRPr>
            </a:lvl4pPr>
            <a:lvl5pPr marL="2057400" indent="-228600">
              <a:spcBef>
                <a:spcPct val="20000"/>
              </a:spcBef>
              <a:buClr>
                <a:srgbClr val="694F99"/>
              </a:buClr>
              <a:buFont typeface="Arial" panose="020B0604020202020204" pitchFamily="34" charset="0"/>
              <a:buChar char="»"/>
              <a:defRPr sz="2000">
                <a:solidFill>
                  <a:srgbClr val="694F99"/>
                </a:solidFill>
                <a:latin typeface="Calibri" panose="020F0502020204030204" pitchFamily="34" charset="0"/>
              </a:defRPr>
            </a:lvl5pPr>
            <a:lvl6pPr marL="25146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6pPr>
            <a:lvl7pPr marL="29718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7pPr>
            <a:lvl8pPr marL="34290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8pPr>
            <a:lvl9pPr marL="38862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9pPr>
          </a:lstStyle>
          <a:p>
            <a:pPr eaLnBrk="1" hangingPunct="1">
              <a:spcBef>
                <a:spcPct val="0"/>
              </a:spcBef>
              <a:buClrTx/>
              <a:buFontTx/>
              <a:buNone/>
            </a:pPr>
            <a:r>
              <a:rPr lang="en-US" altLang="en-US" sz="1200" b="1" dirty="0">
                <a:solidFill>
                  <a:schemeClr val="tx1"/>
                </a:solidFill>
                <a:latin typeface="Arial" panose="020B0604020202020204" pitchFamily="34" charset="0"/>
              </a:rPr>
              <a:t>3. To remove the other glove, place your bare fingers inside the cuff without touching the glove exterior. Peel the glove off from the inside, turning it inside out as it goes. </a:t>
            </a:r>
            <a:endParaRPr lang="en-CA" altLang="en-US" sz="2800" b="1" dirty="0">
              <a:solidFill>
                <a:schemeClr val="tx1"/>
              </a:solidFill>
              <a:latin typeface="Arial" panose="020B0604020202020204" pitchFamily="34" charset="0"/>
            </a:endParaRPr>
          </a:p>
        </p:txBody>
      </p:sp>
      <p:sp>
        <p:nvSpPr>
          <p:cNvPr id="13" name="Title 1"/>
          <p:cNvSpPr txBox="1">
            <a:spLocks/>
          </p:cNvSpPr>
          <p:nvPr/>
        </p:nvSpPr>
        <p:spPr>
          <a:xfrm>
            <a:off x="457200" y="19050"/>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CA" dirty="0" smtClean="0"/>
              <a:t>Personal Protective Equipment (PPE)</a:t>
            </a:r>
            <a:endParaRPr lang="en-CA" dirty="0"/>
          </a:p>
        </p:txBody>
      </p:sp>
      <p:sp>
        <p:nvSpPr>
          <p:cNvPr id="4" name="Slide Number Placeholder 3"/>
          <p:cNvSpPr>
            <a:spLocks/>
          </p:cNvSpPr>
          <p:nvPr/>
        </p:nvSpPr>
        <p:spPr>
          <a:xfrm>
            <a:off x="0" y="6487873"/>
            <a:ext cx="2133600" cy="365125"/>
          </a:xfrm>
          <a:prstGeom prst="rect">
            <a:avLst/>
          </a:prstGeom>
        </p:spPr>
        <p:txBody>
          <a:bodyPr/>
          <a:lstStyle/>
          <a:p>
            <a:fld id="{2066355A-084C-D24E-9AD2-7E4FC41EA627}" type="slidenum">
              <a:rPr lang="en-US" smtClean="0"/>
              <a:t>40</a:t>
            </a:fld>
            <a:endParaRPr lang="en-US" dirty="0"/>
          </a:p>
        </p:txBody>
      </p:sp>
    </p:spTree>
    <p:extLst>
      <p:ext uri="{BB962C8B-B14F-4D97-AF65-F5344CB8AC3E}">
        <p14:creationId xmlns:p14="http://schemas.microsoft.com/office/powerpoint/2010/main" val="25035170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87"/>
            <a:ext cx="8229600" cy="1143000"/>
          </a:xfrm>
        </p:spPr>
        <p:txBody>
          <a:bodyPr/>
          <a:lstStyle/>
          <a:p>
            <a:pPr eaLnBrk="1" hangingPunct="1">
              <a:defRPr/>
            </a:pPr>
            <a:r>
              <a:rPr lang="en-CA" dirty="0" smtClean="0"/>
              <a:t>General Operational Practices</a:t>
            </a:r>
            <a:endParaRPr lang="en-CA" dirty="0"/>
          </a:p>
        </p:txBody>
      </p:sp>
      <p:sp>
        <p:nvSpPr>
          <p:cNvPr id="40963" name="Content Placeholder 2"/>
          <p:cNvSpPr>
            <a:spLocks noGrp="1"/>
          </p:cNvSpPr>
          <p:nvPr>
            <p:ph sz="half" idx="1"/>
          </p:nvPr>
        </p:nvSpPr>
        <p:spPr>
          <a:xfrm>
            <a:off x="214313" y="1071563"/>
            <a:ext cx="3155189" cy="5054600"/>
          </a:xfrm>
        </p:spPr>
        <p:txBody>
          <a:bodyPr/>
          <a:lstStyle/>
          <a:p>
            <a:pPr marL="0" indent="0">
              <a:buNone/>
            </a:pPr>
            <a:endParaRPr lang="en-US" altLang="en-US" sz="2400" dirty="0"/>
          </a:p>
          <a:p>
            <a:pPr marL="0" indent="0">
              <a:buNone/>
            </a:pPr>
            <a:r>
              <a:rPr lang="en-US" altLang="en-US" sz="2400" smtClean="0"/>
              <a:t>Hands </a:t>
            </a:r>
            <a:r>
              <a:rPr lang="en-US" altLang="en-US" sz="2400" dirty="0"/>
              <a:t>must be washed:</a:t>
            </a:r>
          </a:p>
          <a:p>
            <a:pPr lvl="1">
              <a:buFont typeface="Arial" panose="020B0604020202020204" pitchFamily="34" charset="0"/>
              <a:buChar char="•"/>
            </a:pPr>
            <a:r>
              <a:rPr lang="en-US" altLang="en-US" sz="2000" dirty="0"/>
              <a:t>after gloves have been removed</a:t>
            </a:r>
          </a:p>
          <a:p>
            <a:pPr lvl="1">
              <a:buFont typeface="Arial" panose="020B0604020202020204" pitchFamily="34" charset="0"/>
              <a:buChar char="•"/>
            </a:pPr>
            <a:endParaRPr lang="en-US" altLang="en-US" sz="2000" dirty="0"/>
          </a:p>
          <a:p>
            <a:pPr lvl="1">
              <a:buFont typeface="Arial" panose="020B0604020202020204" pitchFamily="34" charset="0"/>
              <a:buChar char="•"/>
            </a:pPr>
            <a:r>
              <a:rPr lang="en-US" altLang="en-US" sz="2000"/>
              <a:t>before </a:t>
            </a:r>
            <a:r>
              <a:rPr lang="en-US" altLang="en-US" sz="2000" dirty="0"/>
              <a:t>leaving the laboratory</a:t>
            </a:r>
          </a:p>
          <a:p>
            <a:pPr lvl="1">
              <a:buFont typeface="Arial" panose="020B0604020202020204" pitchFamily="34" charset="0"/>
              <a:buChar char="•"/>
            </a:pPr>
            <a:endParaRPr lang="en-US" altLang="en-US" sz="2000" dirty="0"/>
          </a:p>
          <a:p>
            <a:pPr lvl="1">
              <a:buFont typeface="Arial" panose="020B0604020202020204" pitchFamily="34" charset="0"/>
              <a:buChar char="•"/>
            </a:pPr>
            <a:r>
              <a:rPr lang="en-US" altLang="en-US" sz="2000"/>
              <a:t>after </a:t>
            </a:r>
            <a:r>
              <a:rPr lang="en-US" altLang="en-US" sz="2000" dirty="0"/>
              <a:t>handling materials known/suspected to be contaminated</a:t>
            </a:r>
          </a:p>
          <a:p>
            <a:pPr eaLnBrk="1" hangingPunct="1"/>
            <a:endParaRPr lang="en-CA" altLang="en-US" sz="2400" dirty="0"/>
          </a:p>
          <a:p>
            <a:pPr eaLnBrk="1" hangingPunct="1"/>
            <a:endParaRPr lang="en-CA" altLang="en-US" dirty="0"/>
          </a:p>
        </p:txBody>
      </p:sp>
      <p:pic>
        <p:nvPicPr>
          <p:cNvPr id="40964" name="Picture 4" descr="handWashingImag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69502" y="1062156"/>
            <a:ext cx="5682136" cy="510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p:cNvSpPr>
          <p:nvPr/>
        </p:nvSpPr>
        <p:spPr>
          <a:xfrm>
            <a:off x="0" y="6492875"/>
            <a:ext cx="2133600" cy="365125"/>
          </a:xfrm>
          <a:prstGeom prst="rect">
            <a:avLst/>
          </a:prstGeom>
        </p:spPr>
        <p:txBody>
          <a:bodyPr/>
          <a:lstStyle/>
          <a:p>
            <a:fld id="{2066355A-084C-D24E-9AD2-7E4FC41EA627}" type="slidenum">
              <a:rPr lang="en-US" smtClean="0"/>
              <a:t>41</a:t>
            </a:fld>
            <a:endParaRPr lang="en-US" dirty="0"/>
          </a:p>
        </p:txBody>
      </p:sp>
    </p:spTree>
    <p:extLst>
      <p:ext uri="{BB962C8B-B14F-4D97-AF65-F5344CB8AC3E}">
        <p14:creationId xmlns:p14="http://schemas.microsoft.com/office/powerpoint/2010/main" val="27767384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088"/>
            <a:ext cx="8229600" cy="1143000"/>
          </a:xfrm>
        </p:spPr>
        <p:txBody>
          <a:bodyPr/>
          <a:lstStyle/>
          <a:p>
            <a:pPr eaLnBrk="1" hangingPunct="1">
              <a:defRPr/>
            </a:pPr>
            <a:r>
              <a:rPr lang="en-CA" dirty="0" smtClean="0"/>
              <a:t>Emergency Equipment</a:t>
            </a:r>
            <a:endParaRPr lang="en-CA" dirty="0"/>
          </a:p>
        </p:txBody>
      </p:sp>
      <p:sp>
        <p:nvSpPr>
          <p:cNvPr id="46083" name="Content Placeholder 2"/>
          <p:cNvSpPr>
            <a:spLocks noGrp="1"/>
          </p:cNvSpPr>
          <p:nvPr>
            <p:ph idx="1"/>
          </p:nvPr>
        </p:nvSpPr>
        <p:spPr>
          <a:xfrm>
            <a:off x="357188" y="1052513"/>
            <a:ext cx="8329612" cy="5472112"/>
          </a:xfrm>
        </p:spPr>
        <p:txBody>
          <a:bodyPr/>
          <a:lstStyle/>
          <a:p>
            <a:pPr marL="0" indent="0" algn="ctr" eaLnBrk="1" hangingPunct="1">
              <a:buFont typeface="Wingdings" panose="05000000000000000000" pitchFamily="2" charset="2"/>
              <a:buNone/>
            </a:pPr>
            <a:r>
              <a:rPr lang="en-CA" altLang="en-US" sz="2400" dirty="0" smtClean="0"/>
              <a:t>Emergency showers are available in all CLS laboratories. Two shower designs are used at the CLS:</a:t>
            </a:r>
          </a:p>
          <a:p>
            <a:pPr marL="0" indent="0" eaLnBrk="1" hangingPunct="1">
              <a:buFont typeface="Wingdings" panose="05000000000000000000" pitchFamily="2" charset="2"/>
              <a:buNone/>
            </a:pPr>
            <a:endParaRPr lang="en-CA" altLang="en-US" sz="2400" dirty="0" smtClean="0"/>
          </a:p>
          <a:p>
            <a:pPr marL="0" indent="0" eaLnBrk="1" hangingPunct="1">
              <a:buFont typeface="Wingdings" panose="05000000000000000000" pitchFamily="2" charset="2"/>
              <a:buNone/>
            </a:pPr>
            <a:r>
              <a:rPr lang="en-CA" altLang="en-US" sz="2400" dirty="0" smtClean="0"/>
              <a:t>                          </a:t>
            </a:r>
          </a:p>
          <a:p>
            <a:pPr marL="0" indent="0" eaLnBrk="1" hangingPunct="1">
              <a:buFont typeface="Wingdings" panose="05000000000000000000" pitchFamily="2" charset="2"/>
              <a:buNone/>
            </a:pPr>
            <a:r>
              <a:rPr lang="en-CA" altLang="en-US" sz="2400" dirty="0" smtClean="0"/>
              <a:t>                           </a:t>
            </a:r>
          </a:p>
        </p:txBody>
      </p:sp>
      <p:pic>
        <p:nvPicPr>
          <p:cNvPr id="4608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08558" y="2042935"/>
            <a:ext cx="2268538" cy="403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8575" y="1980478"/>
            <a:ext cx="1670050" cy="408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TextBox 11"/>
          <p:cNvSpPr txBox="1">
            <a:spLocks noChangeArrowheads="1"/>
          </p:cNvSpPr>
          <p:nvPr/>
        </p:nvSpPr>
        <p:spPr bwMode="auto">
          <a:xfrm>
            <a:off x="2944808" y="4080066"/>
            <a:ext cx="20955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694F99"/>
              </a:buClr>
              <a:buFont typeface="Wingdings" panose="05000000000000000000" pitchFamily="2" charset="2"/>
              <a:buChar char="§"/>
              <a:defRPr sz="3200">
                <a:solidFill>
                  <a:srgbClr val="694F99"/>
                </a:solidFill>
                <a:latin typeface="Calibri" panose="020F0502020204030204" pitchFamily="34" charset="0"/>
              </a:defRPr>
            </a:lvl1pPr>
            <a:lvl2pPr marL="742950" indent="-285750">
              <a:spcBef>
                <a:spcPct val="20000"/>
              </a:spcBef>
              <a:buClr>
                <a:srgbClr val="694F99"/>
              </a:buClr>
              <a:buSzPct val="70000"/>
              <a:buFont typeface="Wingdings" panose="05000000000000000000" pitchFamily="2" charset="2"/>
              <a:buChar char="§"/>
              <a:defRPr sz="2800">
                <a:solidFill>
                  <a:srgbClr val="694F99"/>
                </a:solidFill>
                <a:latin typeface="Calibri" panose="020F0502020204030204" pitchFamily="34" charset="0"/>
              </a:defRPr>
            </a:lvl2pPr>
            <a:lvl3pPr marL="1143000" indent="-228600">
              <a:spcBef>
                <a:spcPct val="20000"/>
              </a:spcBef>
              <a:buClr>
                <a:srgbClr val="694F99"/>
              </a:buClr>
              <a:buSzPct val="75000"/>
              <a:buFont typeface="Arial" panose="020B0604020202020204" pitchFamily="34" charset="0"/>
              <a:buChar char="•"/>
              <a:defRPr sz="2400">
                <a:solidFill>
                  <a:srgbClr val="694F99"/>
                </a:solidFill>
                <a:latin typeface="Calibri" panose="020F0502020204030204" pitchFamily="34" charset="0"/>
              </a:defRPr>
            </a:lvl3pPr>
            <a:lvl4pPr marL="1600200" indent="-228600">
              <a:spcBef>
                <a:spcPct val="20000"/>
              </a:spcBef>
              <a:buClr>
                <a:srgbClr val="694F99"/>
              </a:buClr>
              <a:buFont typeface="Arial" panose="020B0604020202020204" pitchFamily="34" charset="0"/>
              <a:buChar char="–"/>
              <a:defRPr sz="2000">
                <a:solidFill>
                  <a:srgbClr val="694F99"/>
                </a:solidFill>
                <a:latin typeface="Calibri" panose="020F0502020204030204" pitchFamily="34" charset="0"/>
              </a:defRPr>
            </a:lvl4pPr>
            <a:lvl5pPr marL="2057400" indent="-228600">
              <a:spcBef>
                <a:spcPct val="20000"/>
              </a:spcBef>
              <a:buClr>
                <a:srgbClr val="694F99"/>
              </a:buClr>
              <a:buFont typeface="Arial" panose="020B0604020202020204" pitchFamily="34" charset="0"/>
              <a:buChar char="»"/>
              <a:defRPr sz="2000">
                <a:solidFill>
                  <a:srgbClr val="694F99"/>
                </a:solidFill>
                <a:latin typeface="Calibri" panose="020F0502020204030204" pitchFamily="34" charset="0"/>
              </a:defRPr>
            </a:lvl5pPr>
            <a:lvl6pPr marL="25146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6pPr>
            <a:lvl7pPr marL="29718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7pPr>
            <a:lvl8pPr marL="34290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8pPr>
            <a:lvl9pPr marL="38862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9pPr>
          </a:lstStyle>
          <a:p>
            <a:pPr algn="ctr">
              <a:spcBef>
                <a:spcPct val="0"/>
              </a:spcBef>
              <a:buClrTx/>
              <a:buFontTx/>
              <a:buNone/>
            </a:pPr>
            <a:r>
              <a:rPr lang="en-CA" altLang="en-US" sz="1800">
                <a:solidFill>
                  <a:schemeClr val="tx1"/>
                </a:solidFill>
                <a:latin typeface="Arial" panose="020B0604020202020204" pitchFamily="34" charset="0"/>
              </a:rPr>
              <a:t>To activate shower</a:t>
            </a:r>
            <a:endParaRPr lang="en-CA" altLang="en-US" sz="1800" dirty="0">
              <a:solidFill>
                <a:schemeClr val="tx1"/>
              </a:solidFill>
              <a:latin typeface="Arial" panose="020B0604020202020204" pitchFamily="34" charset="0"/>
            </a:endParaRPr>
          </a:p>
          <a:p>
            <a:pPr algn="ctr">
              <a:spcBef>
                <a:spcPct val="0"/>
              </a:spcBef>
              <a:buClrTx/>
              <a:buFontTx/>
              <a:buNone/>
            </a:pPr>
            <a:r>
              <a:rPr lang="en-CA" altLang="en-US" sz="1800">
                <a:solidFill>
                  <a:schemeClr val="tx1"/>
                </a:solidFill>
                <a:latin typeface="Arial" panose="020B0604020202020204" pitchFamily="34" charset="0"/>
              </a:rPr>
              <a:t> </a:t>
            </a:r>
            <a:r>
              <a:rPr lang="en-CA" altLang="en-US" sz="1800" smtClean="0">
                <a:solidFill>
                  <a:schemeClr val="tx1"/>
                </a:solidFill>
                <a:latin typeface="Arial" panose="020B0604020202020204" pitchFamily="34" charset="0"/>
              </a:rPr>
              <a:t>pull </a:t>
            </a:r>
            <a:r>
              <a:rPr lang="en-CA" altLang="en-US" sz="1800">
                <a:solidFill>
                  <a:schemeClr val="tx1"/>
                </a:solidFill>
                <a:latin typeface="Arial" panose="020B0604020202020204" pitchFamily="34" charset="0"/>
              </a:rPr>
              <a:t>handle</a:t>
            </a:r>
            <a:endParaRPr lang="en-CA" altLang="en-US" sz="1800" dirty="0">
              <a:solidFill>
                <a:schemeClr val="tx1"/>
              </a:solidFill>
              <a:latin typeface="Arial" panose="020B0604020202020204" pitchFamily="34" charset="0"/>
            </a:endParaRPr>
          </a:p>
        </p:txBody>
      </p:sp>
      <p:cxnSp>
        <p:nvCxnSpPr>
          <p:cNvPr id="14" name="Straight Arrow Connector 13"/>
          <p:cNvCxnSpPr/>
          <p:nvPr/>
        </p:nvCxnSpPr>
        <p:spPr>
          <a:xfrm flipV="1">
            <a:off x="4716463" y="3636169"/>
            <a:ext cx="1301160" cy="54054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444750" y="4486275"/>
            <a:ext cx="917575" cy="9443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p:cNvSpPr>
          <p:nvPr/>
        </p:nvSpPr>
        <p:spPr>
          <a:xfrm>
            <a:off x="0" y="6487873"/>
            <a:ext cx="2133600" cy="365125"/>
          </a:xfrm>
          <a:prstGeom prst="rect">
            <a:avLst/>
          </a:prstGeom>
        </p:spPr>
        <p:txBody>
          <a:bodyPr/>
          <a:lstStyle/>
          <a:p>
            <a:fld id="{2066355A-084C-D24E-9AD2-7E4FC41EA627}" type="slidenum">
              <a:rPr lang="en-US" smtClean="0"/>
              <a:t>42</a:t>
            </a:fld>
            <a:endParaRPr lang="en-US" dirty="0"/>
          </a:p>
        </p:txBody>
      </p:sp>
    </p:spTree>
    <p:extLst>
      <p:ext uri="{BB962C8B-B14F-4D97-AF65-F5344CB8AC3E}">
        <p14:creationId xmlns:p14="http://schemas.microsoft.com/office/powerpoint/2010/main" val="2262741677"/>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859306" y="2395365"/>
            <a:ext cx="3025036" cy="2268777"/>
          </a:xfrm>
          <a:prstGeom prst="rect">
            <a:avLst/>
          </a:prstGeom>
        </p:spPr>
      </p:pic>
      <p:sp>
        <p:nvSpPr>
          <p:cNvPr id="2" name="Title 1"/>
          <p:cNvSpPr>
            <a:spLocks noGrp="1"/>
          </p:cNvSpPr>
          <p:nvPr>
            <p:ph type="title"/>
          </p:nvPr>
        </p:nvSpPr>
        <p:spPr>
          <a:xfrm>
            <a:off x="457200" y="12629"/>
            <a:ext cx="8229600" cy="1143000"/>
          </a:xfrm>
        </p:spPr>
        <p:txBody>
          <a:bodyPr/>
          <a:lstStyle/>
          <a:p>
            <a:pPr eaLnBrk="1" hangingPunct="1">
              <a:defRPr/>
            </a:pPr>
            <a:r>
              <a:rPr lang="en-CA" dirty="0" smtClean="0"/>
              <a:t>Emergency Equipment</a:t>
            </a:r>
            <a:endParaRPr lang="en-CA" dirty="0"/>
          </a:p>
        </p:txBody>
      </p:sp>
      <p:sp>
        <p:nvSpPr>
          <p:cNvPr id="47107" name="Content Placeholder 2"/>
          <p:cNvSpPr>
            <a:spLocks noGrp="1"/>
          </p:cNvSpPr>
          <p:nvPr>
            <p:ph idx="1"/>
          </p:nvPr>
        </p:nvSpPr>
        <p:spPr>
          <a:xfrm>
            <a:off x="357188" y="1052513"/>
            <a:ext cx="8329612" cy="5472112"/>
          </a:xfrm>
        </p:spPr>
        <p:txBody>
          <a:bodyPr/>
          <a:lstStyle/>
          <a:p>
            <a:pPr marL="0" indent="0" eaLnBrk="1" hangingPunct="1">
              <a:buFont typeface="Wingdings" panose="05000000000000000000" pitchFamily="2" charset="2"/>
              <a:buNone/>
            </a:pPr>
            <a:r>
              <a:rPr lang="en-CA" altLang="en-US" sz="2400" dirty="0"/>
              <a:t>Eyewash stations are available in </a:t>
            </a:r>
            <a:r>
              <a:rPr lang="en-CA" altLang="en-US" sz="2400"/>
              <a:t>all </a:t>
            </a:r>
            <a:r>
              <a:rPr lang="en-CA" altLang="en-US" sz="2400" smtClean="0"/>
              <a:t>laboratories </a:t>
            </a:r>
            <a:r>
              <a:rPr lang="en-CA" altLang="en-US" sz="2400"/>
              <a:t>and </a:t>
            </a:r>
            <a:r>
              <a:rPr lang="en-CA" altLang="en-US" sz="2400" dirty="0"/>
              <a:t>in</a:t>
            </a:r>
            <a:r>
              <a:rPr lang="en-CA" altLang="en-US" sz="2400"/>
              <a:t> several </a:t>
            </a:r>
            <a:r>
              <a:rPr lang="en-CA" altLang="en-US" sz="2400" dirty="0"/>
              <a:t>other locations</a:t>
            </a:r>
            <a:r>
              <a:rPr lang="en-CA" altLang="en-US" sz="2400"/>
              <a:t>. Three </a:t>
            </a:r>
            <a:r>
              <a:rPr lang="en-CA" altLang="en-US" sz="2400" smtClean="0"/>
              <a:t>eyewash </a:t>
            </a:r>
            <a:r>
              <a:rPr lang="en-CA" altLang="en-US" sz="2400" dirty="0"/>
              <a:t>designs are used at the CLS:</a:t>
            </a:r>
          </a:p>
          <a:p>
            <a:pPr marL="0" indent="0" eaLnBrk="1" hangingPunct="1">
              <a:buFont typeface="Wingdings" panose="05000000000000000000" pitchFamily="2" charset="2"/>
              <a:buNone/>
            </a:pPr>
            <a:endParaRPr lang="en-CA" altLang="en-US" sz="2400" dirty="0"/>
          </a:p>
          <a:p>
            <a:pPr marL="0" indent="0" eaLnBrk="1" hangingPunct="1">
              <a:buFont typeface="Wingdings" panose="05000000000000000000" pitchFamily="2" charset="2"/>
              <a:buNone/>
            </a:pPr>
            <a:endParaRPr lang="en-CA" altLang="en-US" sz="2400" dirty="0"/>
          </a:p>
          <a:p>
            <a:pPr marL="0" indent="0" eaLnBrk="1" hangingPunct="1">
              <a:buFont typeface="Wingdings" panose="05000000000000000000" pitchFamily="2" charset="2"/>
              <a:buNone/>
            </a:pPr>
            <a:endParaRPr lang="en-CA" altLang="en-US" sz="2400" dirty="0"/>
          </a:p>
          <a:p>
            <a:pPr marL="0" indent="0" eaLnBrk="1" hangingPunct="1">
              <a:buFont typeface="Wingdings" panose="05000000000000000000" pitchFamily="2" charset="2"/>
              <a:buNone/>
            </a:pPr>
            <a:endParaRPr lang="en-CA" altLang="en-US" sz="2400" dirty="0"/>
          </a:p>
          <a:p>
            <a:pPr marL="0" indent="0" eaLnBrk="1" hangingPunct="1">
              <a:buFont typeface="Wingdings" panose="05000000000000000000" pitchFamily="2" charset="2"/>
              <a:buNone/>
            </a:pPr>
            <a:r>
              <a:rPr lang="en-CA" altLang="en-US" sz="2400" dirty="0"/>
              <a:t>                          </a:t>
            </a:r>
          </a:p>
          <a:p>
            <a:pPr marL="0" indent="0" eaLnBrk="1" hangingPunct="1">
              <a:buFont typeface="Wingdings" panose="05000000000000000000" pitchFamily="2" charset="2"/>
              <a:buNone/>
            </a:pPr>
            <a:r>
              <a:rPr lang="en-CA" altLang="en-US" sz="2400" dirty="0"/>
              <a:t>                           </a:t>
            </a:r>
          </a:p>
        </p:txBody>
      </p:sp>
      <p:pic>
        <p:nvPicPr>
          <p:cNvPr id="4710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59717" y="3248395"/>
            <a:ext cx="3110944"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2944" y="2460277"/>
            <a:ext cx="2630987" cy="258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TextBox 8"/>
          <p:cNvSpPr txBox="1">
            <a:spLocks noChangeArrowheads="1"/>
          </p:cNvSpPr>
          <p:nvPr/>
        </p:nvSpPr>
        <p:spPr bwMode="auto">
          <a:xfrm>
            <a:off x="2109787" y="5480032"/>
            <a:ext cx="4824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4F99"/>
              </a:buClr>
              <a:buFont typeface="Wingdings" panose="05000000000000000000" pitchFamily="2" charset="2"/>
              <a:buChar char="§"/>
              <a:defRPr sz="3200">
                <a:solidFill>
                  <a:srgbClr val="694F99"/>
                </a:solidFill>
                <a:latin typeface="Calibri" panose="020F0502020204030204" pitchFamily="34" charset="0"/>
              </a:defRPr>
            </a:lvl1pPr>
            <a:lvl2pPr marL="742950" indent="-285750">
              <a:spcBef>
                <a:spcPct val="20000"/>
              </a:spcBef>
              <a:buClr>
                <a:srgbClr val="694F99"/>
              </a:buClr>
              <a:buSzPct val="70000"/>
              <a:buFont typeface="Wingdings" panose="05000000000000000000" pitchFamily="2" charset="2"/>
              <a:buChar char="§"/>
              <a:defRPr sz="2800">
                <a:solidFill>
                  <a:srgbClr val="694F99"/>
                </a:solidFill>
                <a:latin typeface="Calibri" panose="020F0502020204030204" pitchFamily="34" charset="0"/>
              </a:defRPr>
            </a:lvl2pPr>
            <a:lvl3pPr marL="1143000" indent="-228600">
              <a:spcBef>
                <a:spcPct val="20000"/>
              </a:spcBef>
              <a:buClr>
                <a:srgbClr val="694F99"/>
              </a:buClr>
              <a:buSzPct val="75000"/>
              <a:buFont typeface="Arial" panose="020B0604020202020204" pitchFamily="34" charset="0"/>
              <a:buChar char="•"/>
              <a:defRPr sz="2400">
                <a:solidFill>
                  <a:srgbClr val="694F99"/>
                </a:solidFill>
                <a:latin typeface="Calibri" panose="020F0502020204030204" pitchFamily="34" charset="0"/>
              </a:defRPr>
            </a:lvl3pPr>
            <a:lvl4pPr marL="1600200" indent="-228600">
              <a:spcBef>
                <a:spcPct val="20000"/>
              </a:spcBef>
              <a:buClr>
                <a:srgbClr val="694F99"/>
              </a:buClr>
              <a:buFont typeface="Arial" panose="020B0604020202020204" pitchFamily="34" charset="0"/>
              <a:buChar char="–"/>
              <a:defRPr sz="2000">
                <a:solidFill>
                  <a:srgbClr val="694F99"/>
                </a:solidFill>
                <a:latin typeface="Calibri" panose="020F0502020204030204" pitchFamily="34" charset="0"/>
              </a:defRPr>
            </a:lvl4pPr>
            <a:lvl5pPr marL="2057400" indent="-228600">
              <a:spcBef>
                <a:spcPct val="20000"/>
              </a:spcBef>
              <a:buClr>
                <a:srgbClr val="694F99"/>
              </a:buClr>
              <a:buFont typeface="Arial" panose="020B0604020202020204" pitchFamily="34" charset="0"/>
              <a:buChar char="»"/>
              <a:defRPr sz="2000">
                <a:solidFill>
                  <a:srgbClr val="694F99"/>
                </a:solidFill>
                <a:latin typeface="Calibri" panose="020F0502020204030204" pitchFamily="34" charset="0"/>
              </a:defRPr>
            </a:lvl5pPr>
            <a:lvl6pPr marL="25146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6pPr>
            <a:lvl7pPr marL="29718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7pPr>
            <a:lvl8pPr marL="34290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8pPr>
            <a:lvl9pPr marL="3886200" indent="-228600" eaLnBrk="0" fontAlgn="base" hangingPunct="0">
              <a:spcBef>
                <a:spcPct val="20000"/>
              </a:spcBef>
              <a:spcAft>
                <a:spcPct val="0"/>
              </a:spcAft>
              <a:buClr>
                <a:srgbClr val="694F99"/>
              </a:buClr>
              <a:buFont typeface="Arial" panose="020B0604020202020204" pitchFamily="34" charset="0"/>
              <a:buChar char="»"/>
              <a:defRPr sz="2000">
                <a:solidFill>
                  <a:srgbClr val="694F99"/>
                </a:solidFill>
                <a:latin typeface="Calibri" panose="020F0502020204030204" pitchFamily="34" charset="0"/>
              </a:defRPr>
            </a:lvl9pPr>
          </a:lstStyle>
          <a:p>
            <a:pPr eaLnBrk="1" hangingPunct="1">
              <a:spcBef>
                <a:spcPct val="0"/>
              </a:spcBef>
              <a:buClrTx/>
              <a:buFontTx/>
              <a:buNone/>
            </a:pPr>
            <a:r>
              <a:rPr lang="en-CA" altLang="en-US" sz="1800">
                <a:solidFill>
                  <a:schemeClr val="tx1"/>
                </a:solidFill>
                <a:latin typeface="Arial" panose="020B0604020202020204" pitchFamily="34" charset="0"/>
              </a:rPr>
              <a:t>To activate eyewash: pull handle/push handle</a:t>
            </a:r>
          </a:p>
        </p:txBody>
      </p:sp>
      <p:cxnSp>
        <p:nvCxnSpPr>
          <p:cNvPr id="11" name="Straight Arrow Connector 10"/>
          <p:cNvCxnSpPr/>
          <p:nvPr/>
        </p:nvCxnSpPr>
        <p:spPr>
          <a:xfrm flipH="1" flipV="1">
            <a:off x="1568437" y="3529753"/>
            <a:ext cx="3724288" cy="198681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588125" y="4400550"/>
            <a:ext cx="1679053" cy="11160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p:cNvSpPr>
          <p:nvPr/>
        </p:nvSpPr>
        <p:spPr>
          <a:xfrm>
            <a:off x="0" y="6480968"/>
            <a:ext cx="2133600" cy="365125"/>
          </a:xfrm>
          <a:prstGeom prst="rect">
            <a:avLst/>
          </a:prstGeom>
        </p:spPr>
        <p:txBody>
          <a:bodyPr/>
          <a:lstStyle/>
          <a:p>
            <a:fld id="{2066355A-084C-D24E-9AD2-7E4FC41EA627}" type="slidenum">
              <a:rPr lang="en-US" smtClean="0"/>
              <a:t>43</a:t>
            </a:fld>
            <a:endParaRPr lang="en-US" dirty="0"/>
          </a:p>
        </p:txBody>
      </p:sp>
      <p:cxnSp>
        <p:nvCxnSpPr>
          <p:cNvPr id="16" name="Straight Arrow Connector 15"/>
          <p:cNvCxnSpPr/>
          <p:nvPr/>
        </p:nvCxnSpPr>
        <p:spPr>
          <a:xfrm flipH="1" flipV="1">
            <a:off x="4179331" y="2460277"/>
            <a:ext cx="1113394" cy="30562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20268"/>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76197"/>
            <a:ext cx="8229600" cy="5415299"/>
          </a:xfrm>
        </p:spPr>
        <p:txBody>
          <a:bodyPr>
            <a:noAutofit/>
          </a:bodyPr>
          <a:lstStyle/>
          <a:p>
            <a:pPr marL="0" indent="0" algn="just">
              <a:buNone/>
            </a:pPr>
            <a:r>
              <a:rPr lang="en-CA" sz="2400" dirty="0"/>
              <a:t>You have completed </a:t>
            </a:r>
            <a:r>
              <a:rPr lang="en-CA" sz="2400" dirty="0" smtClean="0"/>
              <a:t>the </a:t>
            </a:r>
            <a:r>
              <a:rPr lang="en-CA" sz="2400" dirty="0"/>
              <a:t>review of safety information and should be ready to take your multiple choice test. </a:t>
            </a:r>
            <a:r>
              <a:rPr lang="en-CA" sz="2400" b="1" u="sng" dirty="0"/>
              <a:t>It is open book</a:t>
            </a:r>
            <a:r>
              <a:rPr lang="en-CA" sz="2400" dirty="0"/>
              <a:t>. You need to correctly answer 80% of the questions. </a:t>
            </a:r>
          </a:p>
          <a:p>
            <a:pPr marL="0" indent="0" algn="ctr">
              <a:buNone/>
            </a:pPr>
            <a:endParaRPr lang="en-CA" sz="700" dirty="0"/>
          </a:p>
          <a:p>
            <a:pPr marL="0" indent="0" algn="ctr">
              <a:buNone/>
            </a:pPr>
            <a:r>
              <a:rPr lang="en-CA" sz="2400" dirty="0"/>
              <a:t>Good Luck!</a:t>
            </a:r>
          </a:p>
          <a:p>
            <a:pPr marL="0" indent="0" algn="ctr">
              <a:buNone/>
            </a:pPr>
            <a:endParaRPr lang="en-CA" sz="2000" dirty="0"/>
          </a:p>
          <a:p>
            <a:pPr marL="0" indent="0" algn="just">
              <a:buNone/>
            </a:pPr>
            <a:endParaRPr lang="en-CA" sz="600" dirty="0" smtClean="0"/>
          </a:p>
          <a:p>
            <a:pPr marL="0" indent="0" algn="just">
              <a:buNone/>
            </a:pPr>
            <a:endParaRPr lang="en-CA" sz="600" dirty="0"/>
          </a:p>
          <a:p>
            <a:pPr marL="0" indent="0" algn="just">
              <a:buNone/>
            </a:pPr>
            <a:endParaRPr lang="en-CA" sz="600" dirty="0"/>
          </a:p>
          <a:p>
            <a:pPr marL="0" indent="0" algn="just">
              <a:buNone/>
            </a:pPr>
            <a:r>
              <a:rPr lang="en-CA" sz="2000" dirty="0"/>
              <a:t>If you pass, you will be granted </a:t>
            </a:r>
            <a:r>
              <a:rPr lang="en-CA" sz="2000" u="sng" dirty="0"/>
              <a:t>supervised</a:t>
            </a:r>
            <a:r>
              <a:rPr lang="en-CA" sz="2000" dirty="0"/>
              <a:t> access to appropriate controlled areas related to your education program. If you are working on a beamline, you will receive an orientation specific to that area when you arrive. </a:t>
            </a:r>
          </a:p>
          <a:p>
            <a:pPr marL="0" indent="0" algn="just">
              <a:buNone/>
            </a:pPr>
            <a:endParaRPr lang="en-CA" sz="2000" dirty="0"/>
          </a:p>
          <a:p>
            <a:pPr marL="0" indent="0" algn="just">
              <a:buNone/>
            </a:pPr>
            <a:r>
              <a:rPr lang="en-CA" sz="2000" dirty="0">
                <a:solidFill>
                  <a:srgbClr val="FF0000"/>
                </a:solidFill>
              </a:rPr>
              <a:t>You </a:t>
            </a:r>
            <a:r>
              <a:rPr lang="en-CA" sz="2000" dirty="0" smtClean="0">
                <a:solidFill>
                  <a:srgbClr val="FF0000"/>
                </a:solidFill>
              </a:rPr>
              <a:t>are allowed 3 attempts to pass</a:t>
            </a:r>
            <a:r>
              <a:rPr lang="en-CA" sz="2000" dirty="0" smtClean="0"/>
              <a:t>. </a:t>
            </a:r>
            <a:r>
              <a:rPr lang="en-CA" sz="2000" dirty="0"/>
              <a:t>If you </a:t>
            </a:r>
            <a:r>
              <a:rPr lang="en-CA" sz="2000" dirty="0" smtClean="0"/>
              <a:t>are not successful, ask your teacher to contact the CLS User Services for assistance (</a:t>
            </a:r>
            <a:r>
              <a:rPr lang="en-CA" sz="2000" dirty="0" smtClean="0">
                <a:hlinkClick r:id="rId2"/>
              </a:rPr>
              <a:t>clsuso@lightsource.ca</a:t>
            </a:r>
            <a:r>
              <a:rPr lang="en-CA" sz="2000" dirty="0" smtClean="0"/>
              <a:t> or 306-657-3700). </a:t>
            </a:r>
            <a:r>
              <a:rPr lang="en-CA" sz="2000" dirty="0"/>
              <a:t>They will be able to help you </a:t>
            </a:r>
            <a:r>
              <a:rPr lang="en-CA" sz="2000" dirty="0">
                <a:solidFill>
                  <a:srgbClr val="FF0000"/>
                </a:solidFill>
              </a:rPr>
              <a:t>during regular business </a:t>
            </a:r>
            <a:r>
              <a:rPr lang="en-CA" sz="2000" dirty="0" smtClean="0">
                <a:solidFill>
                  <a:srgbClr val="FF0000"/>
                </a:solidFill>
              </a:rPr>
              <a:t>hours in Saskatoon</a:t>
            </a:r>
            <a:r>
              <a:rPr lang="en-CA" sz="2000" dirty="0" smtClean="0"/>
              <a:t>.</a:t>
            </a:r>
            <a:endParaRPr lang="en-CA" sz="2000" dirty="0"/>
          </a:p>
        </p:txBody>
      </p:sp>
      <p:sp>
        <p:nvSpPr>
          <p:cNvPr id="6" name="Slide Number Placeholder 5"/>
          <p:cNvSpPr>
            <a:spLocks/>
          </p:cNvSpPr>
          <p:nvPr/>
        </p:nvSpPr>
        <p:spPr>
          <a:xfrm>
            <a:off x="0" y="6487873"/>
            <a:ext cx="2133600" cy="365125"/>
          </a:xfrm>
          <a:prstGeom prst="rect">
            <a:avLst/>
          </a:prstGeom>
        </p:spPr>
        <p:txBody>
          <a:bodyPr/>
          <a:lstStyle/>
          <a:p>
            <a:fld id="{2066355A-084C-D24E-9AD2-7E4FC41EA627}" type="slidenum">
              <a:rPr lang="en-US" smtClean="0"/>
              <a:t>44</a:t>
            </a:fld>
            <a:endParaRPr lang="en-US" dirty="0"/>
          </a:p>
        </p:txBody>
      </p:sp>
    </p:spTree>
    <p:extLst>
      <p:ext uri="{BB962C8B-B14F-4D97-AF65-F5344CB8AC3E}">
        <p14:creationId xmlns:p14="http://schemas.microsoft.com/office/powerpoint/2010/main" val="3453519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Outline</a:t>
            </a:r>
            <a:endParaRPr lang="en-CA" dirty="0"/>
          </a:p>
        </p:txBody>
      </p:sp>
      <p:sp>
        <p:nvSpPr>
          <p:cNvPr id="3" name="Content Placeholder 2"/>
          <p:cNvSpPr>
            <a:spLocks noGrp="1"/>
          </p:cNvSpPr>
          <p:nvPr>
            <p:ph idx="1"/>
          </p:nvPr>
        </p:nvSpPr>
        <p:spPr>
          <a:xfrm>
            <a:off x="309154" y="1330234"/>
            <a:ext cx="8525692" cy="4525963"/>
          </a:xfrm>
        </p:spPr>
        <p:txBody>
          <a:bodyPr>
            <a:normAutofit fontScale="92500"/>
          </a:bodyPr>
          <a:lstStyle/>
          <a:p>
            <a:pPr marL="0" indent="0">
              <a:buNone/>
            </a:pPr>
            <a:r>
              <a:rPr lang="en-CA" sz="3000" dirty="0"/>
              <a:t>These are the topics this training will </a:t>
            </a:r>
            <a:r>
              <a:rPr lang="en-CA" sz="3000" dirty="0" smtClean="0"/>
              <a:t>cover… </a:t>
            </a:r>
            <a:r>
              <a:rPr lang="en-CA" sz="3000" dirty="0"/>
              <a:t>but this is not necessarily the order. Several of these topics </a:t>
            </a:r>
            <a:r>
              <a:rPr lang="en-CA" sz="3000" dirty="0" smtClean="0"/>
              <a:t>overlap</a:t>
            </a:r>
            <a:r>
              <a:rPr lang="en-CA" sz="3000" dirty="0" smtClean="0">
                <a:solidFill>
                  <a:srgbClr val="00B050"/>
                </a:solidFill>
              </a:rPr>
              <a:t>:</a:t>
            </a:r>
            <a:endParaRPr lang="en-CA" sz="3000" dirty="0">
              <a:solidFill>
                <a:srgbClr val="00B050"/>
              </a:solidFill>
            </a:endParaRPr>
          </a:p>
          <a:p>
            <a:pPr marL="0" indent="0">
              <a:buNone/>
            </a:pPr>
            <a:r>
              <a:rPr lang="en-CA" sz="300" dirty="0"/>
              <a:t> </a:t>
            </a:r>
          </a:p>
          <a:p>
            <a:pPr marL="1341438" indent="-514350">
              <a:buFont typeface="+mj-lt"/>
              <a:buAutoNum type="arabicPeriod"/>
            </a:pPr>
            <a:r>
              <a:rPr lang="en-CA" dirty="0"/>
              <a:t>Controlled Areas and </a:t>
            </a:r>
            <a:r>
              <a:rPr lang="en-CA" dirty="0" smtClean="0"/>
              <a:t>Signs</a:t>
            </a:r>
            <a:endParaRPr lang="en-CA" dirty="0"/>
          </a:p>
          <a:p>
            <a:pPr marL="1341438" indent="-514350">
              <a:buFont typeface="+mj-lt"/>
              <a:buAutoNum type="arabicPeriod"/>
            </a:pPr>
            <a:r>
              <a:rPr lang="en-CA" dirty="0"/>
              <a:t>Supervision Requirements</a:t>
            </a:r>
          </a:p>
          <a:p>
            <a:pPr marL="1341438" indent="-514350">
              <a:buFont typeface="+mj-lt"/>
              <a:buAutoNum type="arabicPeriod"/>
            </a:pPr>
            <a:r>
              <a:rPr lang="en-CA" dirty="0"/>
              <a:t>General Safety Hazard </a:t>
            </a:r>
            <a:r>
              <a:rPr lang="en-CA" dirty="0" smtClean="0"/>
              <a:t>Awareness</a:t>
            </a:r>
            <a:endParaRPr lang="en-CA" dirty="0"/>
          </a:p>
          <a:p>
            <a:pPr marL="1341438" indent="-514350">
              <a:buFont typeface="+mj-lt"/>
              <a:buAutoNum type="arabicPeriod"/>
            </a:pPr>
            <a:r>
              <a:rPr lang="en-CA" dirty="0"/>
              <a:t>Alarms and Protocols for Each Hazard</a:t>
            </a:r>
          </a:p>
          <a:p>
            <a:pPr marL="1341438" indent="-514350">
              <a:buFont typeface="+mj-lt"/>
              <a:buAutoNum type="arabicPeriod"/>
            </a:pPr>
            <a:r>
              <a:rPr lang="en-CA" dirty="0"/>
              <a:t>General Good Laboratory </a:t>
            </a:r>
            <a:r>
              <a:rPr lang="en-CA" dirty="0" smtClean="0"/>
              <a:t>Practices</a:t>
            </a:r>
            <a:endParaRPr lang="en-CA" dirty="0"/>
          </a:p>
          <a:p>
            <a:pPr marL="1341438" indent="-514350">
              <a:buFont typeface="+mj-lt"/>
              <a:buAutoNum type="arabicPeriod"/>
            </a:pPr>
            <a:r>
              <a:rPr lang="en-CA" dirty="0"/>
              <a:t>Personal </a:t>
            </a:r>
            <a:r>
              <a:rPr lang="en-CA" dirty="0" smtClean="0"/>
              <a:t>Protective </a:t>
            </a:r>
            <a:r>
              <a:rPr lang="en-CA" dirty="0" smtClean="0"/>
              <a:t>Equipment</a:t>
            </a:r>
            <a:endParaRPr lang="en-CA" dirty="0"/>
          </a:p>
        </p:txBody>
      </p:sp>
      <p:sp>
        <p:nvSpPr>
          <p:cNvPr id="6" name="Slide Number Placeholder 5"/>
          <p:cNvSpPr>
            <a:spLocks/>
          </p:cNvSpPr>
          <p:nvPr/>
        </p:nvSpPr>
        <p:spPr>
          <a:xfrm>
            <a:off x="0" y="6498529"/>
            <a:ext cx="2133600" cy="365125"/>
          </a:xfrm>
          <a:prstGeom prst="rect">
            <a:avLst/>
          </a:prstGeom>
        </p:spPr>
        <p:txBody>
          <a:bodyPr/>
          <a:lstStyle/>
          <a:p>
            <a:fld id="{2066355A-084C-D24E-9AD2-7E4FC41EA627}" type="slidenum">
              <a:rPr lang="en-US" smtClean="0"/>
              <a:t>5</a:t>
            </a:fld>
            <a:endParaRPr lang="en-US" dirty="0"/>
          </a:p>
        </p:txBody>
      </p:sp>
    </p:spTree>
    <p:extLst>
      <p:ext uri="{BB962C8B-B14F-4D97-AF65-F5344CB8AC3E}">
        <p14:creationId xmlns:p14="http://schemas.microsoft.com/office/powerpoint/2010/main" val="39755582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7793" y="1039928"/>
            <a:ext cx="4251959" cy="3108960"/>
          </a:xfrm>
        </p:spPr>
        <p:txBody>
          <a:bodyPr>
            <a:noAutofit/>
          </a:bodyPr>
          <a:lstStyle/>
          <a:p>
            <a:pPr marL="0" indent="0">
              <a:buNone/>
              <a:defRPr/>
            </a:pPr>
            <a:r>
              <a:rPr lang="en-CA" sz="2400" dirty="0" smtClean="0"/>
              <a:t>Entrance to </a:t>
            </a:r>
            <a:r>
              <a:rPr lang="en-CA" sz="2400" dirty="0"/>
              <a:t>Controlled Access Zones is granted</a:t>
            </a:r>
            <a:r>
              <a:rPr lang="en-CA" sz="2400" dirty="0">
                <a:effectLst>
                  <a:outerShdw blurRad="38100" dist="38100" dir="2700000" algn="tl">
                    <a:srgbClr val="000000">
                      <a:alpha val="43137"/>
                    </a:srgbClr>
                  </a:outerShdw>
                </a:effectLst>
              </a:rPr>
              <a:t> </a:t>
            </a:r>
            <a:r>
              <a:rPr lang="en-CA" sz="2400" i="1" u="sng" dirty="0">
                <a:solidFill>
                  <a:srgbClr val="FF0000"/>
                </a:solidFill>
                <a:effectLst>
                  <a:outerShdw blurRad="38100" dist="38100" dir="2700000" algn="tl">
                    <a:srgbClr val="000000">
                      <a:alpha val="43137"/>
                    </a:srgbClr>
                  </a:outerShdw>
                </a:effectLst>
              </a:rPr>
              <a:t>only</a:t>
            </a:r>
            <a:r>
              <a:rPr lang="en-CA" sz="2400" dirty="0">
                <a:solidFill>
                  <a:srgbClr val="FF0000"/>
                </a:solidFill>
                <a:effectLst>
                  <a:outerShdw blurRad="38100" dist="38100" dir="2700000" algn="tl">
                    <a:srgbClr val="000000">
                      <a:alpha val="43137"/>
                    </a:srgbClr>
                  </a:outerShdw>
                </a:effectLst>
              </a:rPr>
              <a:t> when you are escorted </a:t>
            </a:r>
            <a:r>
              <a:rPr lang="en-CA" sz="2400" dirty="0">
                <a:effectLst>
                  <a:outerShdw blurRad="38100" dist="38100" dir="2700000" algn="tl">
                    <a:srgbClr val="000000">
                      <a:alpha val="43137"/>
                    </a:srgbClr>
                  </a:outerShdw>
                </a:effectLst>
              </a:rPr>
              <a:t>by a supervisor </a:t>
            </a:r>
            <a:r>
              <a:rPr lang="en-CA" sz="2400" dirty="0" smtClean="0">
                <a:effectLst>
                  <a:outerShdw blurRad="38100" dist="38100" dir="2700000" algn="tl">
                    <a:srgbClr val="000000">
                      <a:alpha val="43137"/>
                    </a:srgbClr>
                  </a:outerShdw>
                </a:effectLst>
              </a:rPr>
              <a:t>with </a:t>
            </a:r>
            <a:r>
              <a:rPr lang="en-CA" sz="2400" dirty="0">
                <a:effectLst>
                  <a:outerShdw blurRad="38100" dist="38100" dir="2700000" algn="tl">
                    <a:srgbClr val="000000">
                      <a:alpha val="43137"/>
                    </a:srgbClr>
                  </a:outerShdw>
                </a:effectLst>
              </a:rPr>
              <a:t>additional training </a:t>
            </a:r>
            <a:r>
              <a:rPr lang="en-CA" sz="2400" dirty="0">
                <a:solidFill>
                  <a:srgbClr val="FF0000"/>
                </a:solidFill>
                <a:effectLst>
                  <a:outerShdw blurRad="38100" dist="38100" dir="2700000" algn="tl">
                    <a:srgbClr val="000000">
                      <a:alpha val="43137"/>
                    </a:srgbClr>
                  </a:outerShdw>
                </a:effectLst>
              </a:rPr>
              <a:t>specifically for the </a:t>
            </a:r>
            <a:r>
              <a:rPr lang="en-CA" sz="2400" dirty="0" smtClean="0">
                <a:solidFill>
                  <a:srgbClr val="FF0000"/>
                </a:solidFill>
                <a:effectLst>
                  <a:outerShdw blurRad="38100" dist="38100" dir="2700000" algn="tl">
                    <a:srgbClr val="000000">
                      <a:alpha val="43137"/>
                    </a:srgbClr>
                  </a:outerShdw>
                </a:effectLst>
              </a:rPr>
              <a:t>restricted area</a:t>
            </a:r>
            <a:r>
              <a:rPr lang="en-CA" sz="2400" dirty="0" smtClean="0">
                <a:effectLst>
                  <a:outerShdw blurRad="38100" dist="38100" dir="2700000" algn="tl">
                    <a:srgbClr val="000000">
                      <a:alpha val="43137"/>
                    </a:srgbClr>
                  </a:outerShdw>
                </a:effectLst>
              </a:rPr>
              <a:t> you are entering</a:t>
            </a:r>
          </a:p>
          <a:p>
            <a:pPr marL="0" indent="0">
              <a:buNone/>
              <a:defRPr/>
            </a:pPr>
            <a:endParaRPr lang="en-CA" sz="2400" dirty="0" smtClean="0"/>
          </a:p>
          <a:p>
            <a:pPr marL="0" indent="0">
              <a:buNone/>
              <a:defRPr/>
            </a:pPr>
            <a:r>
              <a:rPr lang="en-CA" sz="2400" dirty="0" smtClean="0"/>
              <a:t>This </a:t>
            </a:r>
            <a:r>
              <a:rPr lang="en-CA" sz="2400" dirty="0"/>
              <a:t>includes the Experimental Hall and </a:t>
            </a:r>
            <a:r>
              <a:rPr lang="en-CA" sz="2400" u="sng" dirty="0"/>
              <a:t>may</a:t>
            </a:r>
            <a:r>
              <a:rPr lang="en-CA" sz="2400" dirty="0"/>
              <a:t> include Radiological or Industrial Controlled areas. </a:t>
            </a:r>
          </a:p>
        </p:txBody>
      </p:sp>
      <p:sp>
        <p:nvSpPr>
          <p:cNvPr id="4" name="Title 1"/>
          <p:cNvSpPr>
            <a:spLocks noGrp="1"/>
          </p:cNvSpPr>
          <p:nvPr>
            <p:ph type="title"/>
          </p:nvPr>
        </p:nvSpPr>
        <p:spPr>
          <a:xfrm>
            <a:off x="457200" y="274638"/>
            <a:ext cx="8229600" cy="683305"/>
          </a:xfrm>
        </p:spPr>
        <p:txBody>
          <a:bodyPr>
            <a:normAutofit fontScale="90000"/>
          </a:bodyPr>
          <a:lstStyle/>
          <a:p>
            <a:r>
              <a:rPr lang="en-CA" sz="4000" dirty="0" smtClean="0"/>
              <a:t>Access Zones – CLS is a secure building</a:t>
            </a:r>
            <a:endParaRPr lang="en-CA" sz="4000" dirty="0"/>
          </a:p>
        </p:txBody>
      </p:sp>
      <p:grpSp>
        <p:nvGrpSpPr>
          <p:cNvPr id="7" name="Group 16"/>
          <p:cNvGrpSpPr/>
          <p:nvPr/>
        </p:nvGrpSpPr>
        <p:grpSpPr>
          <a:xfrm>
            <a:off x="514368" y="4533005"/>
            <a:ext cx="3733800" cy="1524000"/>
            <a:chOff x="304800" y="4491182"/>
            <a:chExt cx="3733800" cy="1524000"/>
          </a:xfrm>
        </p:grpSpPr>
        <p:sp>
          <p:nvSpPr>
            <p:cNvPr id="8" name="Rectangle 17"/>
            <p:cNvSpPr/>
            <p:nvPr/>
          </p:nvSpPr>
          <p:spPr bwMode="auto">
            <a:xfrm>
              <a:off x="304800" y="4491182"/>
              <a:ext cx="3733800" cy="15240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wrap="none"/>
            <a:lstStyle/>
            <a:p>
              <a:pPr eaLnBrk="0" hangingPunct="0">
                <a:defRPr/>
              </a:pPr>
              <a:endParaRPr lang="en-CA" dirty="0">
                <a:latin typeface="Times New Roman" charset="0"/>
                <a:cs typeface="+mn-cs"/>
              </a:endParaRPr>
            </a:p>
          </p:txBody>
        </p:sp>
        <p:sp>
          <p:nvSpPr>
            <p:cNvPr id="9" name="Text Box 5"/>
            <p:cNvSpPr txBox="1">
              <a:spLocks noChangeArrowheads="1"/>
            </p:cNvSpPr>
            <p:nvPr/>
          </p:nvSpPr>
          <p:spPr bwMode="auto">
            <a:xfrm>
              <a:off x="353860" y="4567382"/>
              <a:ext cx="213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en-US" sz="1800" dirty="0">
                  <a:solidFill>
                    <a:srgbClr val="79FF79"/>
                  </a:solidFill>
                  <a:latin typeface="Arial" panose="020B0604020202020204" pitchFamily="34" charset="0"/>
                </a:rPr>
                <a:t>Free Access Zone</a:t>
              </a:r>
            </a:p>
          </p:txBody>
        </p:sp>
        <p:sp>
          <p:nvSpPr>
            <p:cNvPr id="10" name="Rectangle 6"/>
            <p:cNvSpPr>
              <a:spLocks noChangeArrowheads="1"/>
            </p:cNvSpPr>
            <p:nvPr/>
          </p:nvSpPr>
          <p:spPr bwMode="auto">
            <a:xfrm>
              <a:off x="3505200" y="4643582"/>
              <a:ext cx="304800" cy="228600"/>
            </a:xfrm>
            <a:prstGeom prst="rect">
              <a:avLst/>
            </a:prstGeom>
            <a:solidFill>
              <a:srgbClr val="79FF7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CA" altLang="en-US" dirty="0"/>
            </a:p>
          </p:txBody>
        </p:sp>
        <p:sp>
          <p:nvSpPr>
            <p:cNvPr id="11" name="Text Box 7"/>
            <p:cNvSpPr txBox="1">
              <a:spLocks noChangeArrowheads="1"/>
            </p:cNvSpPr>
            <p:nvPr/>
          </p:nvSpPr>
          <p:spPr bwMode="auto">
            <a:xfrm>
              <a:off x="353860" y="4872182"/>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en-US" sz="1800" dirty="0">
                  <a:solidFill>
                    <a:srgbClr val="6699FF"/>
                  </a:solidFill>
                  <a:latin typeface="Arial" panose="020B0604020202020204" pitchFamily="34" charset="0"/>
                </a:rPr>
                <a:t>Controlled Access Zone</a:t>
              </a:r>
            </a:p>
          </p:txBody>
        </p:sp>
        <p:sp>
          <p:nvSpPr>
            <p:cNvPr id="12" name="Rectangle 8"/>
            <p:cNvSpPr>
              <a:spLocks noChangeArrowheads="1"/>
            </p:cNvSpPr>
            <p:nvPr/>
          </p:nvSpPr>
          <p:spPr bwMode="auto">
            <a:xfrm>
              <a:off x="3505200" y="4947338"/>
              <a:ext cx="304800" cy="228600"/>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CA" altLang="en-US" dirty="0"/>
            </a:p>
          </p:txBody>
        </p:sp>
        <p:sp>
          <p:nvSpPr>
            <p:cNvPr id="13" name="Text Box 9"/>
            <p:cNvSpPr txBox="1">
              <a:spLocks noChangeArrowheads="1"/>
            </p:cNvSpPr>
            <p:nvPr/>
          </p:nvSpPr>
          <p:spPr bwMode="auto">
            <a:xfrm>
              <a:off x="353860" y="5481782"/>
              <a:ext cx="3352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en-US" sz="1800" dirty="0">
                  <a:solidFill>
                    <a:srgbClr val="FF66FF"/>
                  </a:solidFill>
                  <a:latin typeface="Arial" panose="020B0604020202020204" pitchFamily="34" charset="0"/>
                </a:rPr>
                <a:t>Radiological Controlled Area</a:t>
              </a:r>
            </a:p>
          </p:txBody>
        </p:sp>
        <p:sp>
          <p:nvSpPr>
            <p:cNvPr id="14" name="Rectangle 10"/>
            <p:cNvSpPr>
              <a:spLocks noChangeArrowheads="1"/>
            </p:cNvSpPr>
            <p:nvPr/>
          </p:nvSpPr>
          <p:spPr bwMode="auto">
            <a:xfrm>
              <a:off x="3505200" y="5557982"/>
              <a:ext cx="304800" cy="228600"/>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CA" altLang="en-US" dirty="0"/>
            </a:p>
          </p:txBody>
        </p:sp>
        <p:sp>
          <p:nvSpPr>
            <p:cNvPr id="15" name="Text Box 12"/>
            <p:cNvSpPr txBox="1">
              <a:spLocks noChangeArrowheads="1"/>
            </p:cNvSpPr>
            <p:nvPr/>
          </p:nvSpPr>
          <p:spPr bwMode="auto">
            <a:xfrm>
              <a:off x="353860" y="5176982"/>
              <a:ext cx="297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en-US" sz="1800" dirty="0">
                  <a:solidFill>
                    <a:srgbClr val="FFFF00"/>
                  </a:solidFill>
                  <a:latin typeface="Arial" panose="020B0604020202020204" pitchFamily="34" charset="0"/>
                </a:rPr>
                <a:t>Industrial Controlled Area</a:t>
              </a:r>
            </a:p>
          </p:txBody>
        </p:sp>
        <p:sp>
          <p:nvSpPr>
            <p:cNvPr id="16" name="Rectangle 13"/>
            <p:cNvSpPr>
              <a:spLocks noChangeArrowheads="1"/>
            </p:cNvSpPr>
            <p:nvPr/>
          </p:nvSpPr>
          <p:spPr bwMode="auto">
            <a:xfrm>
              <a:off x="3505200" y="5253182"/>
              <a:ext cx="304800" cy="2286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CA" altLang="en-US" dirty="0"/>
            </a:p>
          </p:txBody>
        </p:sp>
      </p:grpSp>
      <p:grpSp>
        <p:nvGrpSpPr>
          <p:cNvPr id="2" name="Group 1"/>
          <p:cNvGrpSpPr/>
          <p:nvPr/>
        </p:nvGrpSpPr>
        <p:grpSpPr>
          <a:xfrm>
            <a:off x="278673" y="1017149"/>
            <a:ext cx="4205191" cy="3363455"/>
            <a:chOff x="278674" y="1017150"/>
            <a:chExt cx="3894138" cy="3119438"/>
          </a:xfrm>
        </p:grpSpPr>
        <p:pic>
          <p:nvPicPr>
            <p:cNvPr id="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674" y="1017150"/>
              <a:ext cx="3894138" cy="31194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Text Box 3"/>
            <p:cNvSpPr txBox="1">
              <a:spLocks noChangeArrowheads="1"/>
            </p:cNvSpPr>
            <p:nvPr/>
          </p:nvSpPr>
          <p:spPr bwMode="auto">
            <a:xfrm>
              <a:off x="2492375" y="1017150"/>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en-US" sz="2000" dirty="0">
                  <a:solidFill>
                    <a:schemeClr val="accent2"/>
                  </a:solidFill>
                  <a:latin typeface="Arial" panose="020B0604020202020204" pitchFamily="34" charset="0"/>
                </a:rPr>
                <a:t>First Floor</a:t>
              </a:r>
            </a:p>
          </p:txBody>
        </p:sp>
      </p:grpSp>
      <p:sp>
        <p:nvSpPr>
          <p:cNvPr id="18" name="Slide Number Placeholder 17"/>
          <p:cNvSpPr>
            <a:spLocks/>
          </p:cNvSpPr>
          <p:nvPr/>
        </p:nvSpPr>
        <p:spPr>
          <a:xfrm>
            <a:off x="0" y="6481997"/>
            <a:ext cx="2133600" cy="365125"/>
          </a:xfrm>
          <a:prstGeom prst="rect">
            <a:avLst/>
          </a:prstGeom>
        </p:spPr>
        <p:txBody>
          <a:bodyPr/>
          <a:lstStyle/>
          <a:p>
            <a:fld id="{2066355A-084C-D24E-9AD2-7E4FC41EA627}" type="slidenum">
              <a:rPr lang="en-US" smtClean="0"/>
              <a:t>6</a:t>
            </a:fld>
            <a:endParaRPr lang="en-US" dirty="0"/>
          </a:p>
        </p:txBody>
      </p:sp>
    </p:spTree>
    <p:extLst>
      <p:ext uri="{BB962C8B-B14F-4D97-AF65-F5344CB8AC3E}">
        <p14:creationId xmlns:p14="http://schemas.microsoft.com/office/powerpoint/2010/main" val="2636713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79986"/>
            <a:ext cx="8277497" cy="1770515"/>
          </a:xfrm>
        </p:spPr>
        <p:txBody>
          <a:bodyPr>
            <a:normAutofit lnSpcReduction="10000"/>
          </a:bodyPr>
          <a:lstStyle/>
          <a:p>
            <a:pPr marL="0" indent="0">
              <a:buNone/>
              <a:defRPr/>
            </a:pPr>
            <a:r>
              <a:rPr lang="en-CA" sz="2800" dirty="0"/>
              <a:t>Upon successful completion of this training, you will be granted unsupervised </a:t>
            </a:r>
            <a:r>
              <a:rPr lang="en-CA" sz="2800" dirty="0" smtClean="0"/>
              <a:t>entrance to </a:t>
            </a:r>
            <a:r>
              <a:rPr lang="en-CA" sz="2800" dirty="0"/>
              <a:t>the Free Access Zone. This includes </a:t>
            </a:r>
            <a:r>
              <a:rPr lang="en-CA" sz="2800" dirty="0" smtClean="0"/>
              <a:t>reception</a:t>
            </a:r>
            <a:r>
              <a:rPr lang="en-CA" sz="2800" dirty="0"/>
              <a:t>, the second floor mezzanine, and office areas.</a:t>
            </a:r>
          </a:p>
          <a:p>
            <a:pPr marL="622300" indent="-266700">
              <a:buFontTx/>
              <a:buNone/>
              <a:defRPr/>
            </a:pPr>
            <a:endParaRPr lang="en-CA" sz="900" dirty="0"/>
          </a:p>
          <a:p>
            <a:pPr marL="622300" indent="-266700">
              <a:buFontTx/>
              <a:buNone/>
              <a:defRPr/>
            </a:pPr>
            <a:endParaRPr lang="en-CA" sz="900" dirty="0"/>
          </a:p>
        </p:txBody>
      </p:sp>
      <p:grpSp>
        <p:nvGrpSpPr>
          <p:cNvPr id="5" name="Group 16"/>
          <p:cNvGrpSpPr/>
          <p:nvPr/>
        </p:nvGrpSpPr>
        <p:grpSpPr>
          <a:xfrm>
            <a:off x="4941779" y="3181032"/>
            <a:ext cx="3733800" cy="1524000"/>
            <a:chOff x="304800" y="4491182"/>
            <a:chExt cx="3733800" cy="1524000"/>
          </a:xfrm>
        </p:grpSpPr>
        <p:sp>
          <p:nvSpPr>
            <p:cNvPr id="6" name="Rectangle 17"/>
            <p:cNvSpPr/>
            <p:nvPr/>
          </p:nvSpPr>
          <p:spPr bwMode="auto">
            <a:xfrm>
              <a:off x="304800" y="4491182"/>
              <a:ext cx="3733800" cy="15240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wrap="none"/>
            <a:lstStyle/>
            <a:p>
              <a:pPr eaLnBrk="0" hangingPunct="0">
                <a:defRPr/>
              </a:pPr>
              <a:endParaRPr lang="en-CA" dirty="0">
                <a:latin typeface="Times New Roman" charset="0"/>
                <a:cs typeface="+mn-cs"/>
              </a:endParaRPr>
            </a:p>
          </p:txBody>
        </p:sp>
        <p:sp>
          <p:nvSpPr>
            <p:cNvPr id="7" name="Text Box 5"/>
            <p:cNvSpPr txBox="1">
              <a:spLocks noChangeArrowheads="1"/>
            </p:cNvSpPr>
            <p:nvPr/>
          </p:nvSpPr>
          <p:spPr bwMode="auto">
            <a:xfrm>
              <a:off x="391438" y="4567382"/>
              <a:ext cx="213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en-US" sz="1800" dirty="0">
                  <a:solidFill>
                    <a:srgbClr val="79FF79"/>
                  </a:solidFill>
                  <a:latin typeface="Arial" panose="020B0604020202020204" pitchFamily="34" charset="0"/>
                </a:rPr>
                <a:t>Free Access Zone</a:t>
              </a:r>
            </a:p>
          </p:txBody>
        </p:sp>
        <p:sp>
          <p:nvSpPr>
            <p:cNvPr id="8" name="Rectangle 6"/>
            <p:cNvSpPr>
              <a:spLocks noChangeArrowheads="1"/>
            </p:cNvSpPr>
            <p:nvPr/>
          </p:nvSpPr>
          <p:spPr bwMode="auto">
            <a:xfrm>
              <a:off x="3505200" y="4643582"/>
              <a:ext cx="304800" cy="228600"/>
            </a:xfrm>
            <a:prstGeom prst="rect">
              <a:avLst/>
            </a:prstGeom>
            <a:solidFill>
              <a:srgbClr val="79FF7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CA" altLang="en-US" dirty="0"/>
            </a:p>
          </p:txBody>
        </p:sp>
        <p:sp>
          <p:nvSpPr>
            <p:cNvPr id="9" name="Text Box 7"/>
            <p:cNvSpPr txBox="1">
              <a:spLocks noChangeArrowheads="1"/>
            </p:cNvSpPr>
            <p:nvPr/>
          </p:nvSpPr>
          <p:spPr bwMode="auto">
            <a:xfrm>
              <a:off x="391438" y="4872182"/>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en-US" sz="1800" dirty="0">
                  <a:solidFill>
                    <a:srgbClr val="6699FF"/>
                  </a:solidFill>
                  <a:latin typeface="Arial" panose="020B0604020202020204" pitchFamily="34" charset="0"/>
                </a:rPr>
                <a:t>Controlled Access Zone</a:t>
              </a:r>
            </a:p>
          </p:txBody>
        </p:sp>
        <p:sp>
          <p:nvSpPr>
            <p:cNvPr id="10" name="Rectangle 8"/>
            <p:cNvSpPr>
              <a:spLocks noChangeArrowheads="1"/>
            </p:cNvSpPr>
            <p:nvPr/>
          </p:nvSpPr>
          <p:spPr bwMode="auto">
            <a:xfrm>
              <a:off x="3505200" y="4934812"/>
              <a:ext cx="304800" cy="228600"/>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CA" altLang="en-US" dirty="0"/>
            </a:p>
          </p:txBody>
        </p:sp>
        <p:sp>
          <p:nvSpPr>
            <p:cNvPr id="11" name="Text Box 9"/>
            <p:cNvSpPr txBox="1">
              <a:spLocks noChangeArrowheads="1"/>
            </p:cNvSpPr>
            <p:nvPr/>
          </p:nvSpPr>
          <p:spPr bwMode="auto">
            <a:xfrm>
              <a:off x="391438" y="5481782"/>
              <a:ext cx="3352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en-US" sz="1800" dirty="0">
                  <a:solidFill>
                    <a:srgbClr val="FF66FF"/>
                  </a:solidFill>
                  <a:latin typeface="Arial" panose="020B0604020202020204" pitchFamily="34" charset="0"/>
                </a:rPr>
                <a:t>Radiological Controlled Area</a:t>
              </a:r>
            </a:p>
          </p:txBody>
        </p:sp>
        <p:sp>
          <p:nvSpPr>
            <p:cNvPr id="12" name="Rectangle 10"/>
            <p:cNvSpPr>
              <a:spLocks noChangeArrowheads="1"/>
            </p:cNvSpPr>
            <p:nvPr/>
          </p:nvSpPr>
          <p:spPr bwMode="auto">
            <a:xfrm>
              <a:off x="3505200" y="5557982"/>
              <a:ext cx="304800" cy="228600"/>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CA" altLang="en-US" dirty="0"/>
            </a:p>
          </p:txBody>
        </p:sp>
        <p:sp>
          <p:nvSpPr>
            <p:cNvPr id="13" name="Text Box 12"/>
            <p:cNvSpPr txBox="1">
              <a:spLocks noChangeArrowheads="1"/>
            </p:cNvSpPr>
            <p:nvPr/>
          </p:nvSpPr>
          <p:spPr bwMode="auto">
            <a:xfrm>
              <a:off x="391438" y="5176982"/>
              <a:ext cx="2864546"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en-US" sz="1800" dirty="0">
                  <a:solidFill>
                    <a:srgbClr val="FFFF00"/>
                  </a:solidFill>
                  <a:latin typeface="Arial" panose="020B0604020202020204" pitchFamily="34" charset="0"/>
                </a:rPr>
                <a:t>Industrial Controlled Area</a:t>
              </a:r>
            </a:p>
          </p:txBody>
        </p:sp>
        <p:sp>
          <p:nvSpPr>
            <p:cNvPr id="14" name="Rectangle 25"/>
            <p:cNvSpPr>
              <a:spLocks noChangeArrowheads="1"/>
            </p:cNvSpPr>
            <p:nvPr/>
          </p:nvSpPr>
          <p:spPr bwMode="auto">
            <a:xfrm>
              <a:off x="3505200" y="5253182"/>
              <a:ext cx="304800" cy="2286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CA" altLang="en-US" dirty="0"/>
            </a:p>
          </p:txBody>
        </p:sp>
      </p:grpSp>
      <p:sp>
        <p:nvSpPr>
          <p:cNvPr id="16" name="Title 1"/>
          <p:cNvSpPr>
            <a:spLocks noGrp="1"/>
          </p:cNvSpPr>
          <p:nvPr>
            <p:ph type="title"/>
          </p:nvPr>
        </p:nvSpPr>
        <p:spPr>
          <a:xfrm>
            <a:off x="457200" y="274638"/>
            <a:ext cx="8229600" cy="683305"/>
          </a:xfrm>
        </p:spPr>
        <p:txBody>
          <a:bodyPr>
            <a:normAutofit fontScale="90000"/>
          </a:bodyPr>
          <a:lstStyle/>
          <a:p>
            <a:r>
              <a:rPr lang="en-CA" sz="4000" dirty="0" smtClean="0"/>
              <a:t>Access Zones</a:t>
            </a:r>
            <a:endParaRPr lang="en-CA" sz="4000" dirty="0"/>
          </a:p>
        </p:txBody>
      </p:sp>
      <p:grpSp>
        <p:nvGrpSpPr>
          <p:cNvPr id="2" name="Group 1"/>
          <p:cNvGrpSpPr/>
          <p:nvPr/>
        </p:nvGrpSpPr>
        <p:grpSpPr>
          <a:xfrm>
            <a:off x="1033354" y="2557145"/>
            <a:ext cx="3368675" cy="3352800"/>
            <a:chOff x="1033354" y="2557145"/>
            <a:chExt cx="3368675" cy="3352800"/>
          </a:xfrm>
        </p:grpSpPr>
        <p:pic>
          <p:nvPicPr>
            <p:cNvPr id="15"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354" y="2557145"/>
              <a:ext cx="326072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4"/>
            <p:cNvSpPr txBox="1">
              <a:spLocks noChangeArrowheads="1"/>
            </p:cNvSpPr>
            <p:nvPr/>
          </p:nvSpPr>
          <p:spPr bwMode="auto">
            <a:xfrm>
              <a:off x="2497029" y="2645090"/>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en-US" sz="2000" dirty="0">
                  <a:solidFill>
                    <a:schemeClr val="accent2"/>
                  </a:solidFill>
                  <a:latin typeface="Arial" panose="020B0604020202020204" pitchFamily="34" charset="0"/>
                </a:rPr>
                <a:t>Second Floor</a:t>
              </a:r>
            </a:p>
          </p:txBody>
        </p:sp>
      </p:grpSp>
      <p:sp>
        <p:nvSpPr>
          <p:cNvPr id="18" name="Slide Number Placeholder 17"/>
          <p:cNvSpPr>
            <a:spLocks/>
          </p:cNvSpPr>
          <p:nvPr/>
        </p:nvSpPr>
        <p:spPr>
          <a:xfrm>
            <a:off x="0" y="6492875"/>
            <a:ext cx="2133600" cy="365125"/>
          </a:xfrm>
          <a:prstGeom prst="rect">
            <a:avLst/>
          </a:prstGeom>
        </p:spPr>
        <p:txBody>
          <a:bodyPr/>
          <a:lstStyle/>
          <a:p>
            <a:fld id="{2066355A-084C-D24E-9AD2-7E4FC41EA627}" type="slidenum">
              <a:rPr lang="en-US" smtClean="0"/>
              <a:t>7</a:t>
            </a:fld>
            <a:endParaRPr lang="en-US" dirty="0"/>
          </a:p>
        </p:txBody>
      </p:sp>
    </p:spTree>
    <p:extLst>
      <p:ext uri="{BB962C8B-B14F-4D97-AF65-F5344CB8AC3E}">
        <p14:creationId xmlns:p14="http://schemas.microsoft.com/office/powerpoint/2010/main" val="22988646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1794" y="185135"/>
            <a:ext cx="8740499" cy="5994948"/>
            <a:chOff x="181794" y="185135"/>
            <a:chExt cx="8740499" cy="5889988"/>
          </a:xfrm>
        </p:grpSpPr>
        <p:sp>
          <p:nvSpPr>
            <p:cNvPr id="3" name="Text Box 5"/>
            <p:cNvSpPr txBox="1">
              <a:spLocks noChangeArrowheads="1"/>
            </p:cNvSpPr>
            <p:nvPr/>
          </p:nvSpPr>
          <p:spPr bwMode="auto">
            <a:xfrm>
              <a:off x="181794" y="185135"/>
              <a:ext cx="8740499" cy="830997"/>
            </a:xfrm>
            <a:prstGeom prst="rect">
              <a:avLst/>
            </a:prstGeom>
            <a:extLst/>
          </p:spPr>
          <p:style>
            <a:lnRef idx="1">
              <a:schemeClr val="accent3"/>
            </a:lnRef>
            <a:fillRef idx="3">
              <a:schemeClr val="accent3"/>
            </a:fillRef>
            <a:effectRef idx="2">
              <a:schemeClr val="accent3"/>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en-US" b="1" dirty="0">
                  <a:solidFill>
                    <a:schemeClr val="accent3">
                      <a:lumMod val="50000"/>
                    </a:schemeClr>
                  </a:solidFill>
                </a:rPr>
                <a:t>Free Access Zone includes </a:t>
              </a:r>
              <a:r>
                <a:rPr lang="en-US" altLang="en-US" b="1" dirty="0" smtClean="0">
                  <a:solidFill>
                    <a:schemeClr val="accent3">
                      <a:lumMod val="50000"/>
                    </a:schemeClr>
                  </a:solidFill>
                </a:rPr>
                <a:t>the </a:t>
              </a:r>
              <a:r>
                <a:rPr lang="en-US" altLang="en-US" b="1" u="sng" dirty="0" smtClean="0">
                  <a:solidFill>
                    <a:schemeClr val="accent3">
                      <a:lumMod val="50000"/>
                    </a:schemeClr>
                  </a:solidFill>
                </a:rPr>
                <a:t>second</a:t>
              </a:r>
              <a:r>
                <a:rPr lang="en-US" altLang="en-US" b="1" dirty="0" smtClean="0">
                  <a:solidFill>
                    <a:schemeClr val="accent3">
                      <a:lumMod val="50000"/>
                    </a:schemeClr>
                  </a:solidFill>
                </a:rPr>
                <a:t> floor </a:t>
              </a:r>
              <a:r>
                <a:rPr lang="en-US" altLang="en-US" b="1" dirty="0">
                  <a:solidFill>
                    <a:schemeClr val="accent3">
                      <a:lumMod val="50000"/>
                    </a:schemeClr>
                  </a:solidFill>
                </a:rPr>
                <a:t>mezzanine walkway by the </a:t>
              </a:r>
              <a:r>
                <a:rPr lang="en-US" altLang="en-US" b="1" dirty="0" smtClean="0">
                  <a:solidFill>
                    <a:schemeClr val="accent3">
                      <a:lumMod val="50000"/>
                    </a:schemeClr>
                  </a:solidFill>
                </a:rPr>
                <a:t>offices and meeting rooms pictured here. </a:t>
              </a:r>
            </a:p>
            <a:p>
              <a:r>
                <a:rPr lang="en-US" altLang="en-US" b="1" dirty="0" smtClean="0">
                  <a:solidFill>
                    <a:schemeClr val="accent3">
                      <a:lumMod val="50000"/>
                    </a:schemeClr>
                  </a:solidFill>
                </a:rPr>
                <a:t>You will be allowed unsupervised access here</a:t>
              </a:r>
              <a:endParaRPr lang="en-US" altLang="en-US" b="1" dirty="0">
                <a:solidFill>
                  <a:schemeClr val="accent3">
                    <a:lumMod val="50000"/>
                  </a:schemeClr>
                </a:solidFill>
              </a:endParaRPr>
            </a:p>
          </p:txBody>
        </p:sp>
        <p:sp>
          <p:nvSpPr>
            <p:cNvPr id="7" name="Text Box 5"/>
            <p:cNvSpPr txBox="1">
              <a:spLocks noChangeArrowheads="1"/>
            </p:cNvSpPr>
            <p:nvPr/>
          </p:nvSpPr>
          <p:spPr bwMode="auto">
            <a:xfrm>
              <a:off x="181794" y="5051151"/>
              <a:ext cx="8740499" cy="10239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en-US" b="1" dirty="0">
                  <a:solidFill>
                    <a:schemeClr val="tx1"/>
                  </a:solidFill>
                </a:rPr>
                <a:t>Controlled Access Zones include the </a:t>
              </a:r>
              <a:r>
                <a:rPr lang="en-US" altLang="en-US" b="1" u="sng" dirty="0">
                  <a:solidFill>
                    <a:schemeClr val="tx1"/>
                  </a:solidFill>
                </a:rPr>
                <a:t>main</a:t>
              </a:r>
              <a:r>
                <a:rPr lang="en-US" altLang="en-US" b="1" dirty="0">
                  <a:solidFill>
                    <a:schemeClr val="tx1"/>
                  </a:solidFill>
                </a:rPr>
                <a:t> floor Experimental Hall where beamlines and labs are (the Mezzanine overlooks these controlled areas) as well as other areas of the building shown in the maps on previous slides</a:t>
              </a:r>
              <a:r>
                <a:rPr lang="en-US" altLang="en-US" b="1" dirty="0" smtClean="0">
                  <a:solidFill>
                    <a:schemeClr val="tx1"/>
                  </a:solidFill>
                </a:rPr>
                <a:t>.</a:t>
              </a:r>
            </a:p>
            <a:p>
              <a:r>
                <a:rPr lang="en-US" altLang="en-US" b="1" dirty="0" smtClean="0">
                  <a:solidFill>
                    <a:schemeClr val="tx1"/>
                  </a:solidFill>
                </a:rPr>
                <a:t>You will need a properly trained supervisor to be here!</a:t>
              </a:r>
              <a:endParaRPr lang="en-US" altLang="en-US" b="1" dirty="0">
                <a:solidFill>
                  <a:schemeClr val="tx1"/>
                </a:solidFill>
              </a:endParaRPr>
            </a:p>
          </p:txBody>
        </p:sp>
        <p:pic>
          <p:nvPicPr>
            <p:cNvPr id="12" name="Picture 11"/>
            <p:cNvPicPr>
              <a:picLocks noChangeAspect="1"/>
            </p:cNvPicPr>
            <p:nvPr/>
          </p:nvPicPr>
          <p:blipFill>
            <a:blip r:embed="rId2"/>
            <a:stretch>
              <a:fillRect/>
            </a:stretch>
          </p:blipFill>
          <p:spPr>
            <a:xfrm>
              <a:off x="524109" y="1189302"/>
              <a:ext cx="8055869" cy="3600000"/>
            </a:xfrm>
            <a:prstGeom prst="rect">
              <a:avLst/>
            </a:prstGeom>
          </p:spPr>
        </p:pic>
        <p:sp>
          <p:nvSpPr>
            <p:cNvPr id="13" name="Right Arrow 12"/>
            <p:cNvSpPr/>
            <p:nvPr/>
          </p:nvSpPr>
          <p:spPr>
            <a:xfrm rot="3974953">
              <a:off x="6275409" y="1444916"/>
              <a:ext cx="1649924" cy="620598"/>
            </a:xfrm>
            <a:prstGeom prst="rightArrow">
              <a:avLst>
                <a:gd name="adj1" fmla="val 25510"/>
                <a:gd name="adj2" fmla="val 5593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14" name="Right Arrow 13"/>
            <p:cNvSpPr/>
            <p:nvPr/>
          </p:nvSpPr>
          <p:spPr>
            <a:xfrm rot="7412347">
              <a:off x="2698875" y="1435757"/>
              <a:ext cx="1769274" cy="620598"/>
            </a:xfrm>
            <a:prstGeom prst="rightArrow">
              <a:avLst>
                <a:gd name="adj1" fmla="val 25510"/>
                <a:gd name="adj2" fmla="val 59357"/>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11" name="Up Arrow 10"/>
            <p:cNvSpPr/>
            <p:nvPr/>
          </p:nvSpPr>
          <p:spPr>
            <a:xfrm>
              <a:off x="4084072" y="4622628"/>
              <a:ext cx="802080" cy="4302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sp>
        <p:nvSpPr>
          <p:cNvPr id="8" name="Slide Number Placeholder 17"/>
          <p:cNvSpPr txBox="1">
            <a:spLocks/>
          </p:cNvSpPr>
          <p:nvPr/>
        </p:nvSpPr>
        <p:spPr>
          <a:xfrm>
            <a:off x="0" y="6492875"/>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8</a:t>
            </a:r>
            <a:endParaRPr lang="en-US" dirty="0"/>
          </a:p>
        </p:txBody>
      </p:sp>
    </p:spTree>
    <p:extLst>
      <p:ext uri="{BB962C8B-B14F-4D97-AF65-F5344CB8AC3E}">
        <p14:creationId xmlns:p14="http://schemas.microsoft.com/office/powerpoint/2010/main" val="20810418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3888"/>
          </a:xfrm>
        </p:spPr>
        <p:txBody>
          <a:bodyPr>
            <a:normAutofit fontScale="90000"/>
          </a:bodyPr>
          <a:lstStyle/>
          <a:p>
            <a:r>
              <a:rPr lang="en-CA" dirty="0" smtClean="0"/>
              <a:t>Supervisors</a:t>
            </a:r>
            <a:endParaRPr lang="en-CA" dirty="0"/>
          </a:p>
        </p:txBody>
      </p:sp>
      <p:sp>
        <p:nvSpPr>
          <p:cNvPr id="3" name="Content Placeholder 2"/>
          <p:cNvSpPr>
            <a:spLocks noGrp="1"/>
          </p:cNvSpPr>
          <p:nvPr>
            <p:ph idx="1"/>
          </p:nvPr>
        </p:nvSpPr>
        <p:spPr>
          <a:xfrm>
            <a:off x="322456" y="1018526"/>
            <a:ext cx="5119219" cy="2842971"/>
          </a:xfrm>
        </p:spPr>
        <p:txBody>
          <a:bodyPr>
            <a:noAutofit/>
          </a:bodyPr>
          <a:lstStyle/>
          <a:p>
            <a:pPr marL="0" indent="0">
              <a:buNone/>
            </a:pPr>
            <a:r>
              <a:rPr lang="en-CA" sz="2000" dirty="0" smtClean="0"/>
              <a:t>Students are only allowed on the Experimental Floor (or any other Controlled Access Zone) when a fully trained supervisor with an activated access card accompanies them.</a:t>
            </a:r>
          </a:p>
          <a:p>
            <a:pPr marL="0" indent="0">
              <a:buNone/>
            </a:pPr>
            <a:r>
              <a:rPr lang="en-CA" sz="2000" dirty="0" smtClean="0"/>
              <a:t>A supervisor can be:</a:t>
            </a:r>
          </a:p>
          <a:p>
            <a:pPr lvl="1"/>
            <a:r>
              <a:rPr lang="en-CA" sz="1800" dirty="0" smtClean="0"/>
              <a:t>CLS personnel </a:t>
            </a:r>
          </a:p>
          <a:p>
            <a:pPr lvl="1"/>
            <a:r>
              <a:rPr lang="en-CA" sz="1800" dirty="0"/>
              <a:t>A</a:t>
            </a:r>
            <a:r>
              <a:rPr lang="en-CA" sz="1800" dirty="0" smtClean="0"/>
              <a:t> teacher or other adult designated as a supervisor by the school with training</a:t>
            </a:r>
          </a:p>
          <a:p>
            <a:pPr lvl="1"/>
            <a:r>
              <a:rPr lang="en-CA" sz="1800" dirty="0" smtClean="0"/>
              <a:t>Other adult associated with the program (such as a mentor) with training</a:t>
            </a:r>
          </a:p>
          <a:p>
            <a:pPr lvl="1"/>
            <a:endParaRPr lang="en-CA" sz="1800" dirty="0" smtClean="0"/>
          </a:p>
        </p:txBody>
      </p:sp>
      <p:pic>
        <p:nvPicPr>
          <p:cNvPr id="4100" name="Picture 4" descr="https://scontent.xx.fbcdn.net/t31.0-8/13308632_1037697746319310_1936147834161507997_o.jpg"/>
          <p:cNvPicPr>
            <a:picLocks noChangeAspect="1" noChangeArrowheads="1"/>
          </p:cNvPicPr>
          <p:nvPr/>
        </p:nvPicPr>
        <p:blipFill rotWithShape="1">
          <a:blip r:embed="rId2">
            <a:extLst>
              <a:ext uri="{28A0092B-C50C-407E-A947-70E740481C1C}">
                <a14:useLocalDpi xmlns:a14="http://schemas.microsoft.com/office/drawing/2010/main" val="0"/>
              </a:ext>
            </a:extLst>
          </a:blip>
          <a:srcRect l="6501" t="13208" r="8512" b="4814"/>
          <a:stretch/>
        </p:blipFill>
        <p:spPr bwMode="auto">
          <a:xfrm>
            <a:off x="5436705" y="1311919"/>
            <a:ext cx="3508513" cy="2256183"/>
          </a:xfrm>
          <a:prstGeom prst="rect">
            <a:avLst/>
          </a:prstGeom>
          <a:noFill/>
          <a:extLst>
            <a:ext uri="{909E8E84-426E-40DD-AFC4-6F175D3DCCD1}">
              <a14:hiddenFill xmlns:a14="http://schemas.microsoft.com/office/drawing/2010/main">
                <a:solidFill>
                  <a:srgbClr val="FFFFFF"/>
                </a:solidFill>
              </a14:hiddenFill>
            </a:ext>
          </a:extLst>
        </p:spPr>
      </p:pic>
      <p:sp>
        <p:nvSpPr>
          <p:cNvPr id="6" name="Up Arrow Callout 5"/>
          <p:cNvSpPr/>
          <p:nvPr/>
        </p:nvSpPr>
        <p:spPr>
          <a:xfrm>
            <a:off x="6987209" y="2912165"/>
            <a:ext cx="1023730" cy="2703444"/>
          </a:xfrm>
          <a:prstGeom prst="upArrowCallout">
            <a:avLst>
              <a:gd name="adj1" fmla="val 15322"/>
              <a:gd name="adj2" fmla="val 25000"/>
              <a:gd name="adj3" fmla="val 25000"/>
              <a:gd name="adj4" fmla="val 64977"/>
            </a:avLst>
          </a:prstGeom>
          <a:solidFill>
            <a:srgbClr val="F4EE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tx1"/>
                </a:solidFill>
                <a:effectLst>
                  <a:outerShdw blurRad="38100" dist="38100" dir="2700000" algn="tl">
                    <a:srgbClr val="000000">
                      <a:alpha val="43137"/>
                    </a:srgbClr>
                  </a:outerShdw>
                </a:effectLst>
              </a:rPr>
              <a:t>Student wearing a yellow id badge</a:t>
            </a:r>
            <a:endParaRPr lang="en-CA" dirty="0">
              <a:solidFill>
                <a:schemeClr val="tx1"/>
              </a:solidFill>
              <a:effectLst>
                <a:outerShdw blurRad="38100" dist="38100" dir="2700000" algn="tl">
                  <a:srgbClr val="000000">
                    <a:alpha val="43137"/>
                  </a:srgbClr>
                </a:outerShdw>
              </a:effectLst>
            </a:endParaRPr>
          </a:p>
        </p:txBody>
      </p:sp>
      <p:sp>
        <p:nvSpPr>
          <p:cNvPr id="9" name="Up Arrow Callout 8"/>
          <p:cNvSpPr/>
          <p:nvPr/>
        </p:nvSpPr>
        <p:spPr>
          <a:xfrm rot="21309929">
            <a:off x="8010939" y="2613991"/>
            <a:ext cx="944217" cy="3001618"/>
          </a:xfrm>
          <a:prstGeom prst="upArrowCallout">
            <a:avLst>
              <a:gd name="adj1" fmla="val 15322"/>
              <a:gd name="adj2" fmla="val 25000"/>
              <a:gd name="adj3" fmla="val 25000"/>
              <a:gd name="adj4" fmla="val 64977"/>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tx1"/>
                </a:solidFill>
                <a:effectLst>
                  <a:outerShdw blurRad="38100" dist="38100" dir="2700000" algn="tl">
                    <a:srgbClr val="000000">
                      <a:alpha val="43137"/>
                    </a:srgbClr>
                  </a:outerShdw>
                </a:effectLst>
              </a:rPr>
              <a:t>Teacher wearing a green user id badge</a:t>
            </a:r>
            <a:endParaRPr lang="en-CA" dirty="0">
              <a:solidFill>
                <a:schemeClr val="tx1"/>
              </a:solidFill>
              <a:effectLst>
                <a:outerShdw blurRad="38100" dist="38100" dir="2700000" algn="tl">
                  <a:srgbClr val="000000">
                    <a:alpha val="43137"/>
                  </a:srgbClr>
                </a:outerShdw>
              </a:effectLst>
            </a:endParaRPr>
          </a:p>
        </p:txBody>
      </p:sp>
      <p:sp>
        <p:nvSpPr>
          <p:cNvPr id="10" name="Up Arrow Callout 9"/>
          <p:cNvSpPr/>
          <p:nvPr/>
        </p:nvSpPr>
        <p:spPr>
          <a:xfrm rot="388875">
            <a:off x="5665303" y="3339548"/>
            <a:ext cx="1321905" cy="2792896"/>
          </a:xfrm>
          <a:prstGeom prst="upArrowCallout">
            <a:avLst>
              <a:gd name="adj1" fmla="val 14256"/>
              <a:gd name="adj2" fmla="val 22745"/>
              <a:gd name="adj3" fmla="val 44418"/>
              <a:gd name="adj4" fmla="val 66045"/>
            </a:avLst>
          </a:prstGeom>
          <a:solidFill>
            <a:srgbClr val="955F8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tx1"/>
                </a:solidFill>
                <a:effectLst>
                  <a:outerShdw blurRad="38100" dist="38100" dir="2700000" algn="tl">
                    <a:srgbClr val="000000">
                      <a:alpha val="43137"/>
                    </a:srgbClr>
                  </a:outerShdw>
                </a:effectLst>
              </a:rPr>
              <a:t>CLS staff wearing a purple id badge (on his hip)</a:t>
            </a:r>
            <a:endParaRPr lang="en-CA" dirty="0">
              <a:solidFill>
                <a:schemeClr val="tx1"/>
              </a:solidFill>
              <a:effectLst>
                <a:outerShdw blurRad="38100" dist="38100" dir="2700000" algn="tl">
                  <a:srgbClr val="000000">
                    <a:alpha val="43137"/>
                  </a:srgbClr>
                </a:outerShdw>
              </a:effectLst>
            </a:endParaRPr>
          </a:p>
        </p:txBody>
      </p:sp>
      <p:grpSp>
        <p:nvGrpSpPr>
          <p:cNvPr id="8" name="Group 4"/>
          <p:cNvGrpSpPr/>
          <p:nvPr/>
        </p:nvGrpSpPr>
        <p:grpSpPr>
          <a:xfrm>
            <a:off x="514220" y="4447147"/>
            <a:ext cx="3823556" cy="1446550"/>
            <a:chOff x="4953000" y="4562764"/>
            <a:chExt cx="3428999" cy="1524000"/>
          </a:xfrm>
        </p:grpSpPr>
        <p:sp>
          <p:nvSpPr>
            <p:cNvPr id="11" name="Rectangle 6"/>
            <p:cNvSpPr/>
            <p:nvPr/>
          </p:nvSpPr>
          <p:spPr bwMode="auto">
            <a:xfrm>
              <a:off x="4953000" y="4562764"/>
              <a:ext cx="3428999" cy="1524000"/>
            </a:xfrm>
            <a:prstGeom prst="rect">
              <a:avLst/>
            </a:prstGeom>
            <a:solidFill>
              <a:schemeClr val="bg1">
                <a:lumMod val="75000"/>
              </a:schemeClr>
            </a:solidFill>
            <a:ln w="28575" cap="flat" cmpd="sng" algn="ctr">
              <a:solidFill>
                <a:srgbClr val="C00000"/>
              </a:solidFill>
              <a:prstDash val="solid"/>
              <a:round/>
              <a:headEnd type="none" w="med" len="med"/>
              <a:tailEnd type="none" w="med" len="med"/>
            </a:ln>
            <a:effectLst/>
          </p:spPr>
          <p:txBody>
            <a:bodyPr wrap="none"/>
            <a:lstStyle/>
            <a:p>
              <a:pPr eaLnBrk="0" hangingPunct="0">
                <a:defRPr/>
              </a:pPr>
              <a:endParaRPr lang="en-CA" sz="2000" dirty="0">
                <a:solidFill>
                  <a:srgbClr val="C00000"/>
                </a:solidFill>
                <a:latin typeface="Times New Roman" charset="0"/>
                <a:cs typeface="+mn-cs"/>
              </a:endParaRPr>
            </a:p>
          </p:txBody>
        </p:sp>
        <p:sp>
          <p:nvSpPr>
            <p:cNvPr id="12" name="TextBox 12"/>
            <p:cNvSpPr txBox="1"/>
            <p:nvPr/>
          </p:nvSpPr>
          <p:spPr>
            <a:xfrm>
              <a:off x="4953000" y="4562764"/>
              <a:ext cx="3420087" cy="1524000"/>
            </a:xfrm>
            <a:prstGeom prst="rect">
              <a:avLst/>
            </a:prstGeom>
            <a:noFill/>
            <a:ln w="28575">
              <a:solidFill>
                <a:srgbClr val="C00000"/>
              </a:solidFill>
            </a:ln>
          </p:spPr>
          <p:txBody>
            <a:bodyPr wrap="square" rtlCol="0">
              <a:spAutoFit/>
            </a:bodyPr>
            <a:lstStyle/>
            <a:p>
              <a:pPr algn="ctr" eaLnBrk="0" hangingPunct="0">
                <a:defRPr/>
              </a:pPr>
              <a:r>
                <a:rPr lang="en-CA" sz="2200" b="1" dirty="0">
                  <a:solidFill>
                    <a:srgbClr val="C00000"/>
                  </a:solidFill>
                  <a:latin typeface="Times New Roman" charset="0"/>
                </a:rPr>
                <a:t>Students </a:t>
              </a:r>
              <a:r>
                <a:rPr lang="en-CA" sz="2200" b="1" i="1" u="sng" dirty="0">
                  <a:solidFill>
                    <a:srgbClr val="C00000"/>
                  </a:solidFill>
                  <a:latin typeface="Times New Roman" charset="0"/>
                </a:rPr>
                <a:t>must be escorted </a:t>
              </a:r>
              <a:r>
                <a:rPr lang="en-CA" sz="2200" b="1" i="1" u="sng" dirty="0" smtClean="0">
                  <a:solidFill>
                    <a:srgbClr val="C00000"/>
                  </a:solidFill>
                  <a:latin typeface="Times New Roman" charset="0"/>
                </a:rPr>
                <a:t>at all times</a:t>
              </a:r>
              <a:r>
                <a:rPr lang="en-CA" sz="2200" b="1" i="1" dirty="0" smtClean="0">
                  <a:solidFill>
                    <a:srgbClr val="C00000"/>
                  </a:solidFill>
                  <a:latin typeface="Times New Roman" charset="0"/>
                </a:rPr>
                <a:t> </a:t>
              </a:r>
              <a:r>
                <a:rPr lang="en-CA" sz="2200" b="1" dirty="0" smtClean="0">
                  <a:solidFill>
                    <a:srgbClr val="C00000"/>
                  </a:solidFill>
                  <a:latin typeface="Times New Roman" charset="0"/>
                </a:rPr>
                <a:t>by </a:t>
              </a:r>
              <a:r>
                <a:rPr lang="en-CA" sz="2200" b="1" dirty="0">
                  <a:solidFill>
                    <a:srgbClr val="C00000"/>
                  </a:solidFill>
                  <a:latin typeface="Times New Roman" charset="0"/>
                </a:rPr>
                <a:t>a </a:t>
              </a:r>
              <a:r>
                <a:rPr lang="en-CA" sz="2200" b="1" dirty="0" smtClean="0">
                  <a:solidFill>
                    <a:srgbClr val="C00000"/>
                  </a:solidFill>
                  <a:latin typeface="Times New Roman" charset="0"/>
                </a:rPr>
                <a:t>fully trained supervisor to </a:t>
              </a:r>
              <a:r>
                <a:rPr lang="en-CA" sz="2200" b="1" dirty="0">
                  <a:solidFill>
                    <a:srgbClr val="C00000"/>
                  </a:solidFill>
                  <a:latin typeface="Times New Roman" charset="0"/>
                </a:rPr>
                <a:t>enter </a:t>
              </a:r>
              <a:r>
                <a:rPr lang="en-CA" sz="2200" b="1" dirty="0" smtClean="0">
                  <a:solidFill>
                    <a:srgbClr val="C00000"/>
                  </a:solidFill>
                  <a:latin typeface="Times New Roman" charset="0"/>
                </a:rPr>
                <a:t>any controlled </a:t>
              </a:r>
              <a:r>
                <a:rPr lang="en-CA" sz="2200" b="1" dirty="0">
                  <a:solidFill>
                    <a:srgbClr val="C00000"/>
                  </a:solidFill>
                  <a:latin typeface="Times New Roman" charset="0"/>
                </a:rPr>
                <a:t>access zone.</a:t>
              </a:r>
            </a:p>
          </p:txBody>
        </p:sp>
      </p:grpSp>
      <p:sp>
        <p:nvSpPr>
          <p:cNvPr id="7" name="Slide Number Placeholder 6"/>
          <p:cNvSpPr>
            <a:spLocks/>
          </p:cNvSpPr>
          <p:nvPr/>
        </p:nvSpPr>
        <p:spPr>
          <a:xfrm>
            <a:off x="-11749" y="6479347"/>
            <a:ext cx="2133600" cy="365125"/>
          </a:xfrm>
          <a:prstGeom prst="rect">
            <a:avLst/>
          </a:prstGeom>
        </p:spPr>
        <p:txBody>
          <a:bodyPr/>
          <a:lstStyle/>
          <a:p>
            <a:fld id="{2066355A-084C-D24E-9AD2-7E4FC41EA627}" type="slidenum">
              <a:rPr lang="en-US" smtClean="0"/>
              <a:t>9</a:t>
            </a:fld>
            <a:endParaRPr lang="en-US" dirty="0"/>
          </a:p>
        </p:txBody>
      </p:sp>
    </p:spTree>
    <p:extLst>
      <p:ext uri="{BB962C8B-B14F-4D97-AF65-F5344CB8AC3E}">
        <p14:creationId xmlns:p14="http://schemas.microsoft.com/office/powerpoint/2010/main" val="101381709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openxmlformats.org/package/2006/metadata/core-properties"/>
    <ds:schemaRef ds:uri="http://www.w3.org/XML/1998/namespace"/>
    <ds:schemaRef ds:uri="http://schemas.microsoft.com/office/2006/metadata/properties"/>
    <ds:schemaRef ds:uri="http://schemas.microsoft.com/sharepoint/v3/fields"/>
    <ds:schemaRef ds:uri="http://schemas.microsoft.com/office/2006/documentManagement/types"/>
    <ds:schemaRef ds:uri="http://purl.org/dc/terms/"/>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129935</TotalTime>
  <Words>3283</Words>
  <Application>Microsoft Office PowerPoint</Application>
  <PresentationFormat>On-screen Show (4:3)</PresentationFormat>
  <Paragraphs>413</Paragraphs>
  <Slides>44</Slides>
  <Notes>2</Notes>
  <HiddenSlides>0</HiddenSlides>
  <MMClips>5</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2</vt:i4>
      </vt:variant>
      <vt:variant>
        <vt:lpstr>Slide Titles</vt:lpstr>
      </vt:variant>
      <vt:variant>
        <vt:i4>44</vt:i4>
      </vt:variant>
    </vt:vector>
  </HeadingPairs>
  <TitlesOfParts>
    <vt:vector size="54" baseType="lpstr">
      <vt:lpstr>Arial</vt:lpstr>
      <vt:lpstr>Arial Narrow</vt:lpstr>
      <vt:lpstr>Calibri</vt:lpstr>
      <vt:lpstr>Tahoma</vt:lpstr>
      <vt:lpstr>Times New Roman</vt:lpstr>
      <vt:lpstr>Wingdings</vt:lpstr>
      <vt:lpstr>1_Office Theme</vt:lpstr>
      <vt:lpstr>2_Office Theme</vt:lpstr>
      <vt:lpstr>Worksheet</vt:lpstr>
      <vt:lpstr>Picture</vt:lpstr>
      <vt:lpstr>CLS Safety Training for High School Students</vt:lpstr>
      <vt:lpstr>PowerPoint Presentation</vt:lpstr>
      <vt:lpstr>PowerPoint Presentation</vt:lpstr>
      <vt:lpstr>PowerPoint Presentation</vt:lpstr>
      <vt:lpstr>Outline</vt:lpstr>
      <vt:lpstr>Access Zones – CLS is a secure building</vt:lpstr>
      <vt:lpstr>Access Zones</vt:lpstr>
      <vt:lpstr>PowerPoint Presentation</vt:lpstr>
      <vt:lpstr>Supervisors</vt:lpstr>
      <vt:lpstr>Role of Supervisors</vt:lpstr>
      <vt:lpstr>Role of the Student</vt:lpstr>
      <vt:lpstr>CLS Signage</vt:lpstr>
      <vt:lpstr>Building Evacuation</vt:lpstr>
      <vt:lpstr>Building Evacuation Meeting Place: on the lawn by the CLS sign</vt:lpstr>
      <vt:lpstr>Hazards</vt:lpstr>
      <vt:lpstr>Physical Hazards</vt:lpstr>
      <vt:lpstr>Physical Hazards</vt:lpstr>
      <vt:lpstr>Physical Hazards</vt:lpstr>
      <vt:lpstr>Cryogenic Hazards</vt:lpstr>
      <vt:lpstr>Cryogenic Hazards</vt:lpstr>
      <vt:lpstr>Electrical/Magnetic Hazards</vt:lpstr>
      <vt:lpstr>Radiological Hazards: Background</vt:lpstr>
      <vt:lpstr>PowerPoint Presentation</vt:lpstr>
      <vt:lpstr>Radiological Hazards: Background</vt:lpstr>
      <vt:lpstr>Radiological Hazards: Background</vt:lpstr>
      <vt:lpstr>Radiological Hazards at CLS</vt:lpstr>
      <vt:lpstr>Radiological Hazards: Monitoring</vt:lpstr>
      <vt:lpstr>Radiological Hazards: Monitoring</vt:lpstr>
      <vt:lpstr>Radiological Hazards: Monitoring</vt:lpstr>
      <vt:lpstr>Radiological Hazards: Shielding &amp; Control</vt:lpstr>
      <vt:lpstr>Radiological Hazards: Emergency Exit</vt:lpstr>
      <vt:lpstr>Biological Hazards</vt:lpstr>
      <vt:lpstr> Chemical Hazards – WHMIS Awareness</vt:lpstr>
      <vt:lpstr>PowerPoint Presentation</vt:lpstr>
      <vt:lpstr>PowerPoint Presentation</vt:lpstr>
      <vt:lpstr>Sample Handling </vt:lpstr>
      <vt:lpstr>General Operational Laboratory Practices</vt:lpstr>
      <vt:lpstr>General Operational Laboratory Practices</vt:lpstr>
      <vt:lpstr>PowerPoint Presentation</vt:lpstr>
      <vt:lpstr>PowerPoint Presentation</vt:lpstr>
      <vt:lpstr>General Operational Practices</vt:lpstr>
      <vt:lpstr>Emergency Equipment</vt:lpstr>
      <vt:lpstr>Emergency Equipment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Tracy Walker</cp:lastModifiedBy>
  <cp:revision>238</cp:revision>
  <cp:lastPrinted>2017-04-06T16:35:18Z</cp:lastPrinted>
  <dcterms:created xsi:type="dcterms:W3CDTF">2010-04-12T23:12:02Z</dcterms:created>
  <dcterms:modified xsi:type="dcterms:W3CDTF">2018-02-27T17:41:25Z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y fmtid="{D5CDD505-2E9C-101B-9397-08002B2CF9AE}" pid="3" name="_ReviewCycleID">
    <vt:i4>610093200</vt:i4>
  </property>
  <property fmtid="{D5CDD505-2E9C-101B-9397-08002B2CF9AE}" pid="4" name="_NewReviewCycle">
    <vt:lpwstr/>
  </property>
</Properties>
</file>